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61"/>
  </p:notesMasterIdLst>
  <p:handoutMasterIdLst>
    <p:handoutMasterId r:id="rId62"/>
  </p:handoutMasterIdLst>
  <p:sldIdLst>
    <p:sldId id="285" r:id="rId5"/>
    <p:sldId id="422" r:id="rId6"/>
    <p:sldId id="429" r:id="rId7"/>
    <p:sldId id="428" r:id="rId8"/>
    <p:sldId id="427" r:id="rId9"/>
    <p:sldId id="346" r:id="rId10"/>
    <p:sldId id="404" r:id="rId11"/>
    <p:sldId id="415" r:id="rId12"/>
    <p:sldId id="416" r:id="rId13"/>
    <p:sldId id="413" r:id="rId14"/>
    <p:sldId id="414" r:id="rId15"/>
    <p:sldId id="412" r:id="rId16"/>
    <p:sldId id="411" r:id="rId17"/>
    <p:sldId id="410" r:id="rId18"/>
    <p:sldId id="409" r:id="rId19"/>
    <p:sldId id="408" r:id="rId20"/>
    <p:sldId id="407" r:id="rId21"/>
    <p:sldId id="406" r:id="rId22"/>
    <p:sldId id="405" r:id="rId23"/>
    <p:sldId id="421" r:id="rId24"/>
    <p:sldId id="417" r:id="rId25"/>
    <p:sldId id="420" r:id="rId26"/>
    <p:sldId id="419" r:id="rId27"/>
    <p:sldId id="418" r:id="rId28"/>
    <p:sldId id="398" r:id="rId29"/>
    <p:sldId id="403" r:id="rId30"/>
    <p:sldId id="402" r:id="rId31"/>
    <p:sldId id="401" r:id="rId32"/>
    <p:sldId id="400" r:id="rId33"/>
    <p:sldId id="399" r:id="rId34"/>
    <p:sldId id="391" r:id="rId35"/>
    <p:sldId id="390" r:id="rId36"/>
    <p:sldId id="392" r:id="rId37"/>
    <p:sldId id="393" r:id="rId38"/>
    <p:sldId id="394" r:id="rId39"/>
    <p:sldId id="395" r:id="rId40"/>
    <p:sldId id="396" r:id="rId41"/>
    <p:sldId id="397" r:id="rId42"/>
    <p:sldId id="286" r:id="rId43"/>
    <p:sldId id="287" r:id="rId44"/>
    <p:sldId id="293" r:id="rId45"/>
    <p:sldId id="294" r:id="rId46"/>
    <p:sldId id="295" r:id="rId47"/>
    <p:sldId id="296" r:id="rId48"/>
    <p:sldId id="298" r:id="rId49"/>
    <p:sldId id="301" r:id="rId50"/>
    <p:sldId id="302" r:id="rId51"/>
    <p:sldId id="303" r:id="rId52"/>
    <p:sldId id="317" r:id="rId53"/>
    <p:sldId id="318" r:id="rId54"/>
    <p:sldId id="323" r:id="rId55"/>
    <p:sldId id="324" r:id="rId56"/>
    <p:sldId id="325" r:id="rId57"/>
    <p:sldId id="326" r:id="rId58"/>
    <p:sldId id="327" r:id="rId59"/>
    <p:sldId id="329" r:id="rId60"/>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19" autoAdjust="0"/>
    <p:restoredTop sz="81912" autoAdjust="0"/>
  </p:normalViewPr>
  <p:slideViewPr>
    <p:cSldViewPr snapToGrid="0">
      <p:cViewPr varScale="1">
        <p:scale>
          <a:sx n="95" d="100"/>
          <a:sy n="95" d="100"/>
        </p:scale>
        <p:origin x="760" y="184"/>
      </p:cViewPr>
      <p:guideLst/>
    </p:cSldViewPr>
  </p:slideViewPr>
  <p:notesTextViewPr>
    <p:cViewPr>
      <p:scale>
        <a:sx n="1" d="1"/>
        <a:sy n="1" d="1"/>
      </p:scale>
      <p:origin x="0" y="0"/>
    </p:cViewPr>
  </p:notesTextViewPr>
  <p:notesViewPr>
    <p:cSldViewPr snapToGrid="0">
      <p:cViewPr varScale="1">
        <p:scale>
          <a:sx n="88" d="100"/>
          <a:sy n="88" d="100"/>
        </p:scale>
        <p:origin x="3072"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0F85A6A-8497-487E-90B1-F598B7DCC03A}" type="datetime1">
              <a:rPr lang="tr-TR" smtClean="0"/>
              <a:t>11.08.2020</a:t>
            </a:fld>
            <a:endParaRPr lang="tr-TR" dirty="0"/>
          </a:p>
        </p:txBody>
      </p:sp>
      <p:sp>
        <p:nvSpPr>
          <p:cNvPr id="4" name="Alt Bilgi Yer Tutucusu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dirty="0"/>
          </a:p>
        </p:txBody>
      </p:sp>
      <p:sp>
        <p:nvSpPr>
          <p:cNvPr id="5" name="Slayt Numarası Yer Tutucus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tr-TR" smtClean="0"/>
              <a:t>‹#›</a:t>
            </a:fld>
            <a:endParaRPr lang="tr-TR" dirty="0"/>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dirty="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DE692770-C25B-4016-AE0B-A70FF23BF004}" type="datetime1">
              <a:rPr lang="tr-TR" noProof="0" smtClean="0"/>
              <a:t>11.08.2020</a:t>
            </a:fld>
            <a:endParaRPr lang="tr-TR" noProof="0"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dirty="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tr-TR" noProof="0" smtClean="0"/>
              <a:t>‹#›</a:t>
            </a:fld>
            <a:endParaRPr lang="tr-TR" noProof="0" dirty="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i.org/10.1155/2018/4940593"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hindawi.com/journals/jhe/2018/7097498/#introduction"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1</a:t>
            </a:fld>
            <a:endParaRPr lang="tr-TR" dirty="0"/>
          </a:p>
        </p:txBody>
      </p:sp>
    </p:spTree>
    <p:extLst>
      <p:ext uri="{BB962C8B-B14F-4D97-AF65-F5344CB8AC3E}">
        <p14:creationId xmlns:p14="http://schemas.microsoft.com/office/powerpoint/2010/main" val="376988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kern="1200" dirty="0">
                <a:solidFill>
                  <a:schemeClr val="tx1"/>
                </a:solidFill>
                <a:effectLst/>
                <a:latin typeface="+mn-lt"/>
                <a:ea typeface="+mn-ea"/>
                <a:cs typeface="+mn-cs"/>
              </a:rPr>
              <a:t>Hazırlayanlar:Yuan-Hao </a:t>
            </a:r>
            <a:r>
              <a:rPr lang="tr-TR" sz="1200" b="0" kern="1200" dirty="0" err="1">
                <a:solidFill>
                  <a:schemeClr val="tx1"/>
                </a:solidFill>
                <a:effectLst/>
                <a:latin typeface="+mn-lt"/>
                <a:ea typeface="+mn-ea"/>
                <a:cs typeface="+mn-cs"/>
              </a:rPr>
              <a:t>Chan</a:t>
            </a:r>
            <a:r>
              <a:rPr lang="tr-TR" sz="1200" b="0" kern="1200" dirty="0">
                <a:solidFill>
                  <a:schemeClr val="tx1"/>
                </a:solidFill>
                <a:effectLst/>
                <a:latin typeface="+mn-lt"/>
                <a:ea typeface="+mn-ea"/>
                <a:cs typeface="+mn-cs"/>
              </a:rPr>
              <a:t> , </a:t>
            </a:r>
            <a:r>
              <a:rPr lang="tr-TR" sz="1200" b="0" kern="1200" dirty="0" err="1">
                <a:solidFill>
                  <a:schemeClr val="tx1"/>
                </a:solidFill>
                <a:effectLst/>
                <a:latin typeface="+mn-lt"/>
                <a:ea typeface="+mn-ea"/>
                <a:cs typeface="+mn-cs"/>
              </a:rPr>
              <a:t>Yong-Zhi</a:t>
            </a:r>
            <a:r>
              <a:rPr lang="tr-TR" sz="1200" b="0" kern="1200" dirty="0">
                <a:solidFill>
                  <a:schemeClr val="tx1"/>
                </a:solidFill>
                <a:effectLst/>
                <a:latin typeface="+mn-lt"/>
                <a:ea typeface="+mn-ea"/>
                <a:cs typeface="+mn-cs"/>
              </a:rPr>
              <a:t> </a:t>
            </a:r>
            <a:r>
              <a:rPr lang="tr-TR" sz="1200" b="0" kern="1200" dirty="0" err="1">
                <a:solidFill>
                  <a:schemeClr val="tx1"/>
                </a:solidFill>
                <a:effectLst/>
                <a:latin typeface="+mn-lt"/>
                <a:ea typeface="+mn-ea"/>
                <a:cs typeface="+mn-cs"/>
              </a:rPr>
              <a:t>Zeng</a:t>
            </a:r>
            <a:r>
              <a:rPr lang="tr-TR" sz="1200" b="0" kern="1200" dirty="0">
                <a:solidFill>
                  <a:schemeClr val="tx1"/>
                </a:solidFill>
                <a:effectLst/>
                <a:latin typeface="+mn-lt"/>
                <a:ea typeface="+mn-ea"/>
                <a:cs typeface="+mn-cs"/>
              </a:rPr>
              <a:t> , </a:t>
            </a:r>
            <a:r>
              <a:rPr lang="tr-TR" sz="1200" b="0" kern="1200" dirty="0" err="1">
                <a:solidFill>
                  <a:schemeClr val="tx1"/>
                </a:solidFill>
                <a:effectLst/>
                <a:latin typeface="+mn-lt"/>
                <a:ea typeface="+mn-ea"/>
                <a:cs typeface="+mn-cs"/>
              </a:rPr>
              <a:t>Hsien-Chu</a:t>
            </a:r>
            <a:r>
              <a:rPr lang="tr-TR" sz="1200" b="0" kern="1200" dirty="0">
                <a:solidFill>
                  <a:schemeClr val="tx1"/>
                </a:solidFill>
                <a:effectLst/>
                <a:latin typeface="+mn-lt"/>
                <a:ea typeface="+mn-ea"/>
                <a:cs typeface="+mn-cs"/>
              </a:rPr>
              <a:t> </a:t>
            </a:r>
            <a:r>
              <a:rPr lang="tr-TR" sz="1200" b="0" kern="1200" dirty="0" err="1">
                <a:solidFill>
                  <a:schemeClr val="tx1"/>
                </a:solidFill>
                <a:effectLst/>
                <a:latin typeface="+mn-lt"/>
                <a:ea typeface="+mn-ea"/>
                <a:cs typeface="+mn-cs"/>
              </a:rPr>
              <a:t>Wu</a:t>
            </a:r>
            <a:r>
              <a:rPr lang="tr-TR" sz="1200" b="0" kern="1200" dirty="0">
                <a:solidFill>
                  <a:schemeClr val="tx1"/>
                </a:solidFill>
                <a:effectLst/>
                <a:latin typeface="+mn-lt"/>
                <a:ea typeface="+mn-ea"/>
                <a:cs typeface="+mn-cs"/>
              </a:rPr>
              <a:t> ,  </a:t>
            </a:r>
            <a:r>
              <a:rPr lang="tr-TR" sz="1200" b="0" kern="1200" dirty="0" err="1">
                <a:solidFill>
                  <a:schemeClr val="tx1"/>
                </a:solidFill>
                <a:effectLst/>
                <a:latin typeface="+mn-lt"/>
                <a:ea typeface="+mn-ea"/>
                <a:cs typeface="+mn-cs"/>
              </a:rPr>
              <a:t>Ming-Chi</a:t>
            </a:r>
            <a:r>
              <a:rPr lang="tr-TR" sz="1200" b="0" kern="1200" dirty="0">
                <a:solidFill>
                  <a:schemeClr val="tx1"/>
                </a:solidFill>
                <a:effectLst/>
                <a:latin typeface="+mn-lt"/>
                <a:ea typeface="+mn-ea"/>
                <a:cs typeface="+mn-cs"/>
              </a:rPr>
              <a:t> </a:t>
            </a:r>
            <a:r>
              <a:rPr lang="tr-TR" sz="1200" b="0" kern="1200" dirty="0" err="1">
                <a:solidFill>
                  <a:schemeClr val="tx1"/>
                </a:solidFill>
                <a:effectLst/>
                <a:latin typeface="+mn-lt"/>
                <a:ea typeface="+mn-ea"/>
                <a:cs typeface="+mn-cs"/>
              </a:rPr>
              <a:t>Wu</a:t>
            </a:r>
            <a:r>
              <a:rPr lang="tr-TR" sz="1200" b="0" kern="1200" dirty="0">
                <a:solidFill>
                  <a:schemeClr val="tx1"/>
                </a:solidFill>
                <a:effectLst/>
                <a:latin typeface="+mn-lt"/>
                <a:ea typeface="+mn-ea"/>
                <a:cs typeface="+mn-cs"/>
              </a:rPr>
              <a:t> ,  ve </a:t>
            </a:r>
            <a:r>
              <a:rPr lang="tr-TR" sz="1200" b="0" kern="1200" dirty="0" err="1">
                <a:solidFill>
                  <a:schemeClr val="tx1"/>
                </a:solidFill>
                <a:effectLst/>
                <a:latin typeface="+mn-lt"/>
                <a:ea typeface="+mn-ea"/>
                <a:cs typeface="+mn-cs"/>
              </a:rPr>
              <a:t>Hung-Min</a:t>
            </a:r>
            <a:r>
              <a:rPr lang="tr-TR" sz="1200" b="0" kern="1200" dirty="0">
                <a:solidFill>
                  <a:schemeClr val="tx1"/>
                </a:solidFill>
                <a:effectLst/>
                <a:latin typeface="+mn-lt"/>
                <a:ea typeface="+mn-ea"/>
                <a:cs typeface="+mn-cs"/>
              </a:rPr>
              <a:t> Güneş  </a:t>
            </a:r>
          </a:p>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10</a:t>
            </a:fld>
            <a:endParaRPr lang="tr-TR" dirty="0"/>
          </a:p>
        </p:txBody>
      </p:sp>
    </p:spTree>
    <p:extLst>
      <p:ext uri="{BB962C8B-B14F-4D97-AF65-F5344CB8AC3E}">
        <p14:creationId xmlns:p14="http://schemas.microsoft.com/office/powerpoint/2010/main" val="2679850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a:solidFill>
                  <a:schemeClr val="tx1"/>
                </a:solidFill>
                <a:effectLst/>
                <a:latin typeface="+mn-lt"/>
                <a:ea typeface="+mn-ea"/>
                <a:cs typeface="+mn-cs"/>
              </a:rPr>
              <a:t>(A) normal ve (b) </a:t>
            </a:r>
            <a:r>
              <a:rPr lang="tr-TR" sz="1200" b="0" i="0" kern="1200" dirty="0" err="1">
                <a:solidFill>
                  <a:schemeClr val="tx1"/>
                </a:solidFill>
                <a:effectLst/>
                <a:latin typeface="+mn-lt"/>
                <a:ea typeface="+mn-ea"/>
                <a:cs typeface="+mn-cs"/>
              </a:rPr>
              <a:t>pnömotoraksın</a:t>
            </a:r>
            <a:r>
              <a:rPr lang="tr-TR" sz="1200" b="0" i="0" kern="1200" dirty="0">
                <a:solidFill>
                  <a:schemeClr val="tx1"/>
                </a:solidFill>
                <a:effectLst/>
                <a:latin typeface="+mn-lt"/>
                <a:ea typeface="+mn-ea"/>
                <a:cs typeface="+mn-cs"/>
              </a:rPr>
              <a:t> göğüs radyografileri.</a:t>
            </a:r>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11</a:t>
            </a:fld>
            <a:endParaRPr lang="tr-TR" dirty="0"/>
          </a:p>
        </p:txBody>
      </p:sp>
    </p:spTree>
    <p:extLst>
      <p:ext uri="{BB962C8B-B14F-4D97-AF65-F5344CB8AC3E}">
        <p14:creationId xmlns:p14="http://schemas.microsoft.com/office/powerpoint/2010/main" val="1086513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a:solidFill>
                  <a:schemeClr val="tx1"/>
                </a:solidFill>
                <a:effectLst/>
                <a:latin typeface="+mn-lt"/>
                <a:ea typeface="+mn-ea"/>
                <a:cs typeface="+mn-cs"/>
              </a:rPr>
              <a:t>Bir örnek olarak: (a) orijinal görüntünün, (b) geliştirilmiş görüntünün, (c) deliği dolduran görüntüyle zenginleştirilmiş ve (d) görüntünün akciğer bölgesi tanımlamasının sonuçlarıdır.</a:t>
            </a:r>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12</a:t>
            </a:fld>
            <a:endParaRPr lang="tr-TR" dirty="0"/>
          </a:p>
        </p:txBody>
      </p:sp>
    </p:spTree>
    <p:extLst>
      <p:ext uri="{BB962C8B-B14F-4D97-AF65-F5344CB8AC3E}">
        <p14:creationId xmlns:p14="http://schemas.microsoft.com/office/powerpoint/2010/main" val="509108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r>
              <a:rPr lang="tr-TR" sz="1200" b="0" i="0" kern="1200" dirty="0">
                <a:solidFill>
                  <a:schemeClr val="tx1"/>
                </a:solidFill>
                <a:effectLst/>
                <a:latin typeface="+mn-lt"/>
                <a:ea typeface="+mn-ea"/>
                <a:cs typeface="+mn-cs"/>
              </a:rPr>
              <a:t>El ile radyologların tasvir ettiği alan ve önerilen yöntem arasındaki karşılaştırma. (a – c) Sol akciğerin </a:t>
            </a:r>
            <a:r>
              <a:rPr lang="tr-TR" sz="1200" b="0" i="0" kern="1200" dirty="0" err="1">
                <a:solidFill>
                  <a:schemeClr val="tx1"/>
                </a:solidFill>
                <a:effectLst/>
                <a:latin typeface="+mn-lt"/>
                <a:ea typeface="+mn-ea"/>
                <a:cs typeface="+mn-cs"/>
              </a:rPr>
              <a:t>segmentasyon</a:t>
            </a:r>
            <a:r>
              <a:rPr lang="tr-TR" sz="1200" b="0" i="0" kern="1200" dirty="0">
                <a:solidFill>
                  <a:schemeClr val="tx1"/>
                </a:solidFill>
                <a:effectLst/>
                <a:latin typeface="+mn-lt"/>
                <a:ea typeface="+mn-ea"/>
                <a:cs typeface="+mn-cs"/>
              </a:rPr>
              <a:t> sonuçları; (d – f) sağ akciğerin </a:t>
            </a:r>
            <a:r>
              <a:rPr lang="tr-TR" sz="1200" b="0" i="0" kern="1200" dirty="0" err="1">
                <a:solidFill>
                  <a:schemeClr val="tx1"/>
                </a:solidFill>
                <a:effectLst/>
                <a:latin typeface="+mn-lt"/>
                <a:ea typeface="+mn-ea"/>
                <a:cs typeface="+mn-cs"/>
              </a:rPr>
              <a:t>segmentasyon</a:t>
            </a:r>
            <a:r>
              <a:rPr lang="tr-TR" sz="1200" b="0" i="0" kern="1200" dirty="0">
                <a:solidFill>
                  <a:schemeClr val="tx1"/>
                </a:solidFill>
                <a:effectLst/>
                <a:latin typeface="+mn-lt"/>
                <a:ea typeface="+mn-ea"/>
                <a:cs typeface="+mn-cs"/>
              </a:rPr>
              <a:t> sonuçlarıdır.</a:t>
            </a:r>
          </a:p>
          <a:p>
            <a:br>
              <a:rPr lang="tr-TR" sz="1200" b="0" i="0" kern="1200" dirty="0">
                <a:solidFill>
                  <a:schemeClr val="tx1"/>
                </a:solidFill>
                <a:effectLst/>
                <a:latin typeface="+mn-lt"/>
                <a:ea typeface="+mn-ea"/>
                <a:cs typeface="+mn-cs"/>
              </a:rPr>
            </a:br>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13</a:t>
            </a:fld>
            <a:endParaRPr lang="tr-TR" dirty="0"/>
          </a:p>
        </p:txBody>
      </p:sp>
    </p:spTree>
    <p:extLst>
      <p:ext uri="{BB962C8B-B14F-4D97-AF65-F5344CB8AC3E}">
        <p14:creationId xmlns:p14="http://schemas.microsoft.com/office/powerpoint/2010/main" val="3355412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err="1">
                <a:solidFill>
                  <a:schemeClr val="tx1"/>
                </a:solidFill>
                <a:effectLst/>
                <a:latin typeface="+mn-lt"/>
                <a:ea typeface="+mn-ea"/>
                <a:cs typeface="+mn-cs"/>
              </a:rPr>
              <a:t>Hazırlayanlar:Lei</a:t>
            </a:r>
            <a:r>
              <a:rPr lang="tr-TR" sz="1200" b="0" i="0" kern="1200" dirty="0">
                <a:solidFill>
                  <a:schemeClr val="tx1"/>
                </a:solidFill>
                <a:effectLst/>
                <a:latin typeface="+mn-lt"/>
                <a:ea typeface="+mn-ea"/>
                <a:cs typeface="+mn-cs"/>
              </a:rPr>
              <a:t> Mao , </a:t>
            </a:r>
            <a:r>
              <a:rPr lang="tr-TR" sz="1200" b="0" i="0" kern="1200" dirty="0" err="1">
                <a:solidFill>
                  <a:schemeClr val="tx1"/>
                </a:solidFill>
                <a:effectLst/>
                <a:latin typeface="+mn-lt"/>
                <a:ea typeface="+mn-ea"/>
                <a:cs typeface="+mn-cs"/>
              </a:rPr>
              <a:t>Jingfeng</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Jiang</a:t>
            </a:r>
            <a:r>
              <a:rPr lang="tr-TR" sz="1200" b="0" i="0" kern="1200" dirty="0">
                <a:solidFill>
                  <a:schemeClr val="tx1"/>
                </a:solidFill>
                <a:effectLst/>
                <a:latin typeface="+mn-lt"/>
                <a:ea typeface="+mn-ea"/>
                <a:cs typeface="+mn-cs"/>
              </a:rPr>
              <a:t> , </a:t>
            </a:r>
            <a:r>
              <a:rPr lang="tr-TR" sz="1200" b="0" i="0" kern="1200" dirty="0" err="1">
                <a:solidFill>
                  <a:schemeClr val="tx1"/>
                </a:solidFill>
                <a:effectLst/>
                <a:latin typeface="+mn-lt"/>
                <a:ea typeface="+mn-ea"/>
                <a:cs typeface="+mn-cs"/>
              </a:rPr>
              <a:t>Chang</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Liu</a:t>
            </a:r>
            <a:r>
              <a:rPr lang="tr-TR" sz="1200" b="0" i="0" kern="1200" dirty="0">
                <a:solidFill>
                  <a:schemeClr val="tx1"/>
                </a:solidFill>
                <a:effectLst/>
                <a:latin typeface="+mn-lt"/>
                <a:ea typeface="+mn-ea"/>
                <a:cs typeface="+mn-cs"/>
              </a:rPr>
              <a:t> , </a:t>
            </a:r>
            <a:r>
              <a:rPr lang="tr-TR" sz="1200" b="0" i="0" kern="1200" dirty="0" err="1">
                <a:solidFill>
                  <a:schemeClr val="tx1"/>
                </a:solidFill>
                <a:effectLst/>
                <a:latin typeface="+mn-lt"/>
                <a:ea typeface="+mn-ea"/>
                <a:cs typeface="+mn-cs"/>
              </a:rPr>
              <a:t>Shuyu</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Xiong</a:t>
            </a:r>
            <a:r>
              <a:rPr lang="tr-TR"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Kaynak:</a:t>
            </a:r>
            <a:r>
              <a:rPr lang="tr-TR" sz="1200" kern="1200" dirty="0">
                <a:solidFill>
                  <a:schemeClr val="tx1"/>
                </a:solidFill>
                <a:effectLst/>
                <a:latin typeface="+mn-lt"/>
                <a:ea typeface="+mn-ea"/>
                <a:cs typeface="+mn-cs"/>
                <a:hlinkClick r:id="rId3"/>
              </a:rPr>
              <a:t>https://doi.org/10.1155/2018/4940593</a:t>
            </a:r>
            <a:endParaRPr lang="tr-TR" sz="1200" kern="1200" dirty="0">
              <a:solidFill>
                <a:schemeClr val="tx1"/>
              </a:solidFill>
              <a:effectLst/>
              <a:latin typeface="+mn-lt"/>
              <a:ea typeface="+mn-ea"/>
              <a:cs typeface="+mn-cs"/>
            </a:endParaRPr>
          </a:p>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14</a:t>
            </a:fld>
            <a:endParaRPr lang="tr-TR" dirty="0"/>
          </a:p>
        </p:txBody>
      </p:sp>
    </p:spTree>
    <p:extLst>
      <p:ext uri="{BB962C8B-B14F-4D97-AF65-F5344CB8AC3E}">
        <p14:creationId xmlns:p14="http://schemas.microsoft.com/office/powerpoint/2010/main" val="1214690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a:solidFill>
                  <a:schemeClr val="tx1"/>
                </a:solidFill>
                <a:effectLst/>
                <a:latin typeface="+mn-lt"/>
                <a:ea typeface="+mn-ea"/>
                <a:cs typeface="+mn-cs"/>
              </a:rPr>
              <a:t>Hızlı ve doğru bir tümör </a:t>
            </a:r>
            <a:r>
              <a:rPr lang="tr-TR" sz="1200" b="0" i="0" kern="1200" dirty="0" err="1">
                <a:solidFill>
                  <a:schemeClr val="tx1"/>
                </a:solidFill>
                <a:effectLst/>
                <a:latin typeface="+mn-lt"/>
                <a:ea typeface="+mn-ea"/>
                <a:cs typeface="+mn-cs"/>
              </a:rPr>
              <a:t>segmentasyonu</a:t>
            </a:r>
            <a:r>
              <a:rPr lang="tr-TR" sz="1200" b="0" i="0" kern="1200" dirty="0">
                <a:solidFill>
                  <a:schemeClr val="tx1"/>
                </a:solidFill>
                <a:effectLst/>
                <a:latin typeface="+mn-lt"/>
                <a:ea typeface="+mn-ea"/>
                <a:cs typeface="+mn-cs"/>
              </a:rPr>
              <a:t> için önerilen derin basamaklı </a:t>
            </a:r>
            <a:r>
              <a:rPr lang="tr-TR" sz="1200" b="0" i="0" kern="1200" dirty="0" err="1">
                <a:solidFill>
                  <a:schemeClr val="tx1"/>
                </a:solidFill>
                <a:effectLst/>
                <a:latin typeface="+mn-lt"/>
                <a:ea typeface="+mn-ea"/>
                <a:cs typeface="+mn-cs"/>
              </a:rPr>
              <a:t>konvolüsyon</a:t>
            </a:r>
            <a:r>
              <a:rPr lang="tr-TR" sz="1200" b="0" i="0" kern="1200" dirty="0">
                <a:solidFill>
                  <a:schemeClr val="tx1"/>
                </a:solidFill>
                <a:effectLst/>
                <a:latin typeface="+mn-lt"/>
                <a:ea typeface="+mn-ea"/>
                <a:cs typeface="+mn-cs"/>
              </a:rPr>
              <a:t> sinir ağına açıklayıcı bir bakış.</a:t>
            </a:r>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15</a:t>
            </a:fld>
            <a:endParaRPr lang="tr-TR" dirty="0"/>
          </a:p>
        </p:txBody>
      </p:sp>
    </p:spTree>
    <p:extLst>
      <p:ext uri="{BB962C8B-B14F-4D97-AF65-F5344CB8AC3E}">
        <p14:creationId xmlns:p14="http://schemas.microsoft.com/office/powerpoint/2010/main" val="3050557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a:solidFill>
                  <a:schemeClr val="tx1"/>
                </a:solidFill>
                <a:effectLst/>
                <a:latin typeface="+mn-lt"/>
                <a:ea typeface="+mn-ea"/>
                <a:cs typeface="+mn-cs"/>
              </a:rPr>
              <a:t>Piksel olarak tahmin için TLN alt ağının mimarisinin bir örneği.</a:t>
            </a:r>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16</a:t>
            </a:fld>
            <a:endParaRPr lang="tr-TR" dirty="0"/>
          </a:p>
        </p:txBody>
      </p:sp>
    </p:spTree>
    <p:extLst>
      <p:ext uri="{BB962C8B-B14F-4D97-AF65-F5344CB8AC3E}">
        <p14:creationId xmlns:p14="http://schemas.microsoft.com/office/powerpoint/2010/main" val="2026173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err="1">
                <a:solidFill>
                  <a:schemeClr val="tx1"/>
                </a:solidFill>
                <a:effectLst/>
                <a:latin typeface="+mn-lt"/>
                <a:ea typeface="+mn-ea"/>
                <a:cs typeface="+mn-cs"/>
              </a:rPr>
              <a:t>İntratumoral</a:t>
            </a:r>
            <a:r>
              <a:rPr lang="tr-TR" sz="1200" b="0" i="0" kern="1200" dirty="0">
                <a:solidFill>
                  <a:schemeClr val="tx1"/>
                </a:solidFill>
                <a:effectLst/>
                <a:latin typeface="+mn-lt"/>
                <a:ea typeface="+mn-ea"/>
                <a:cs typeface="+mn-cs"/>
              </a:rPr>
              <a:t> sınıflandırma için ikinci alt ağ </a:t>
            </a:r>
            <a:r>
              <a:rPr lang="tr-TR" sz="1200" b="0" i="0" kern="1200" dirty="0" err="1">
                <a:solidFill>
                  <a:schemeClr val="tx1"/>
                </a:solidFill>
                <a:effectLst/>
                <a:latin typeface="+mn-lt"/>
                <a:ea typeface="+mn-ea"/>
                <a:cs typeface="+mn-cs"/>
              </a:rPr>
              <a:t>ITCN'sinin</a:t>
            </a:r>
            <a:r>
              <a:rPr lang="tr-TR" sz="1200" b="0" i="0" kern="1200" dirty="0">
                <a:solidFill>
                  <a:schemeClr val="tx1"/>
                </a:solidFill>
                <a:effectLst/>
                <a:latin typeface="+mn-lt"/>
                <a:ea typeface="+mn-ea"/>
                <a:cs typeface="+mn-cs"/>
              </a:rPr>
              <a:t> bir gösterimi. Sınıflandırma yamadan yamaya yapıldı.</a:t>
            </a:r>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17</a:t>
            </a:fld>
            <a:endParaRPr lang="tr-TR" dirty="0"/>
          </a:p>
        </p:txBody>
      </p:sp>
    </p:spTree>
    <p:extLst>
      <p:ext uri="{BB962C8B-B14F-4D97-AF65-F5344CB8AC3E}">
        <p14:creationId xmlns:p14="http://schemas.microsoft.com/office/powerpoint/2010/main" val="3534618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a:solidFill>
                  <a:schemeClr val="tx1"/>
                </a:solidFill>
                <a:effectLst/>
                <a:latin typeface="+mn-lt"/>
                <a:ea typeface="+mn-ea"/>
                <a:cs typeface="+mn-cs"/>
              </a:rPr>
              <a:t>Yukarıda belirtilen yoğunluk </a:t>
            </a:r>
            <a:r>
              <a:rPr lang="tr-TR" sz="1200" b="0" i="0" kern="1200" dirty="0" err="1">
                <a:solidFill>
                  <a:schemeClr val="tx1"/>
                </a:solidFill>
                <a:effectLst/>
                <a:latin typeface="+mn-lt"/>
                <a:ea typeface="+mn-ea"/>
                <a:cs typeface="+mn-cs"/>
              </a:rPr>
              <a:t>normalizasyonundan</a:t>
            </a:r>
            <a:r>
              <a:rPr lang="tr-TR" sz="1200" b="0" i="0" kern="1200" dirty="0">
                <a:solidFill>
                  <a:schemeClr val="tx1"/>
                </a:solidFill>
                <a:effectLst/>
                <a:latin typeface="+mn-lt"/>
                <a:ea typeface="+mn-ea"/>
                <a:cs typeface="+mn-cs"/>
              </a:rPr>
              <a:t> önce (a) ve (b) sonrasında FLAIR dilimlerinin rastgele seçilmiş örnekleri.</a:t>
            </a:r>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18</a:t>
            </a:fld>
            <a:endParaRPr lang="tr-TR" dirty="0"/>
          </a:p>
        </p:txBody>
      </p:sp>
    </p:spTree>
    <p:extLst>
      <p:ext uri="{BB962C8B-B14F-4D97-AF65-F5344CB8AC3E}">
        <p14:creationId xmlns:p14="http://schemas.microsoft.com/office/powerpoint/2010/main" val="1518773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a:solidFill>
                  <a:schemeClr val="tx1"/>
                </a:solidFill>
                <a:effectLst/>
                <a:latin typeface="+mn-lt"/>
                <a:ea typeface="+mn-ea"/>
                <a:cs typeface="+mn-cs"/>
              </a:rPr>
              <a:t>Dört beyin tümörünün bilgisayar </a:t>
            </a:r>
            <a:r>
              <a:rPr lang="tr-TR" sz="1200" b="0" i="0" kern="1200" dirty="0" err="1">
                <a:solidFill>
                  <a:schemeClr val="tx1"/>
                </a:solidFill>
                <a:effectLst/>
                <a:latin typeface="+mn-lt"/>
                <a:ea typeface="+mn-ea"/>
                <a:cs typeface="+mn-cs"/>
              </a:rPr>
              <a:t>segmentasyon</a:t>
            </a:r>
            <a:r>
              <a:rPr lang="tr-TR" sz="1200" b="0" i="0" kern="1200" dirty="0">
                <a:solidFill>
                  <a:schemeClr val="tx1"/>
                </a:solidFill>
                <a:effectLst/>
                <a:latin typeface="+mn-lt"/>
                <a:ea typeface="+mn-ea"/>
                <a:cs typeface="+mn-cs"/>
              </a:rPr>
              <a:t> sonuçlarının temsili örnekleri. (a – d) Sırasıyla orijinal FLAIR, T1, T1c ve T2 dilimleri. (e) FLAIR görüntüsü ile örtüşen temel gerçek. (f) </a:t>
            </a:r>
            <a:r>
              <a:rPr lang="tr-TR" sz="1200" b="0" i="0" kern="1200" dirty="0" err="1">
                <a:solidFill>
                  <a:schemeClr val="tx1"/>
                </a:solidFill>
                <a:effectLst/>
                <a:latin typeface="+mn-lt"/>
                <a:ea typeface="+mn-ea"/>
                <a:cs typeface="+mn-cs"/>
              </a:rPr>
              <a:t>Segmentasyon</a:t>
            </a:r>
            <a:r>
              <a:rPr lang="tr-TR" sz="1200" b="0" i="0" kern="1200" dirty="0">
                <a:solidFill>
                  <a:schemeClr val="tx1"/>
                </a:solidFill>
                <a:effectLst/>
                <a:latin typeface="+mn-lt"/>
                <a:ea typeface="+mn-ea"/>
                <a:cs typeface="+mn-cs"/>
              </a:rPr>
              <a:t> sonuçları FLAIR görüntüsü ile kaplanır. (e, f) Kırmızı, yeşil, sarı ve mavi renkler sırasıyla nekroz, ödem, büyümeyen tümör ve güçlendirici tümör anlamına gelir.</a:t>
            </a:r>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19</a:t>
            </a:fld>
            <a:endParaRPr lang="tr-TR" dirty="0"/>
          </a:p>
        </p:txBody>
      </p:sp>
    </p:spTree>
    <p:extLst>
      <p:ext uri="{BB962C8B-B14F-4D97-AF65-F5344CB8AC3E}">
        <p14:creationId xmlns:p14="http://schemas.microsoft.com/office/powerpoint/2010/main" val="4005858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2</a:t>
            </a:fld>
            <a:endParaRPr lang="tr-TR" dirty="0"/>
          </a:p>
        </p:txBody>
      </p:sp>
    </p:spTree>
    <p:extLst>
      <p:ext uri="{BB962C8B-B14F-4D97-AF65-F5344CB8AC3E}">
        <p14:creationId xmlns:p14="http://schemas.microsoft.com/office/powerpoint/2010/main" val="1946364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a:solidFill>
                  <a:schemeClr val="tx1"/>
                </a:solidFill>
                <a:effectLst/>
                <a:latin typeface="+mn-lt"/>
                <a:ea typeface="+mn-ea"/>
                <a:cs typeface="+mn-cs"/>
              </a:rPr>
              <a:t>İki dilim bilgisayar </a:t>
            </a:r>
            <a:r>
              <a:rPr lang="tr-TR" sz="1200" b="0" i="0" kern="1200" dirty="0" err="1">
                <a:solidFill>
                  <a:schemeClr val="tx1"/>
                </a:solidFill>
                <a:effectLst/>
                <a:latin typeface="+mn-lt"/>
                <a:ea typeface="+mn-ea"/>
                <a:cs typeface="+mn-cs"/>
              </a:rPr>
              <a:t>segmentasyonu</a:t>
            </a:r>
            <a:r>
              <a:rPr lang="tr-TR" sz="1200" b="0" i="0" kern="1200" dirty="0">
                <a:solidFill>
                  <a:schemeClr val="tx1"/>
                </a:solidFill>
                <a:effectLst/>
                <a:latin typeface="+mn-lt"/>
                <a:ea typeface="+mn-ea"/>
                <a:cs typeface="+mn-cs"/>
              </a:rPr>
              <a:t> bir test vakası ile sonuçlanır: (a – c) temel gerçek, TLN alt ağı kullanılarak tümör lokalizasyonunun sonuçları ve ITCN alt ağı kullanılarak </a:t>
            </a:r>
            <a:r>
              <a:rPr lang="tr-TR" sz="1200" b="0" i="0" kern="1200" dirty="0" err="1">
                <a:solidFill>
                  <a:schemeClr val="tx1"/>
                </a:solidFill>
                <a:effectLst/>
                <a:latin typeface="+mn-lt"/>
                <a:ea typeface="+mn-ea"/>
                <a:cs typeface="+mn-cs"/>
              </a:rPr>
              <a:t>intratümör</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segmentasyonu</a:t>
            </a:r>
            <a:r>
              <a:rPr lang="tr-TR" sz="1200" b="0" i="0" kern="1200" dirty="0">
                <a:solidFill>
                  <a:schemeClr val="tx1"/>
                </a:solidFill>
                <a:effectLst/>
                <a:latin typeface="+mn-lt"/>
                <a:ea typeface="+mn-ea"/>
                <a:cs typeface="+mn-cs"/>
              </a:rPr>
              <a:t> sonuçları. (a, c) Kırmızı, yeşil, sarı ve mavi renkler sırasıyla nekroz, ödem, büyümeyen tümör ve güçlendirici tümör anlamına gelir.</a:t>
            </a:r>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20</a:t>
            </a:fld>
            <a:endParaRPr lang="tr-TR" dirty="0"/>
          </a:p>
        </p:txBody>
      </p:sp>
    </p:spTree>
    <p:extLst>
      <p:ext uri="{BB962C8B-B14F-4D97-AF65-F5344CB8AC3E}">
        <p14:creationId xmlns:p14="http://schemas.microsoft.com/office/powerpoint/2010/main" val="3529159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r>
              <a:rPr lang="tr-TR" sz="1200" b="0" i="0" kern="1200" dirty="0" err="1">
                <a:solidFill>
                  <a:schemeClr val="tx1"/>
                </a:solidFill>
                <a:effectLst/>
                <a:latin typeface="+mn-lt"/>
                <a:ea typeface="+mn-ea"/>
                <a:cs typeface="+mn-cs"/>
              </a:rPr>
              <a:t>Segmentasyon</a:t>
            </a:r>
            <a:r>
              <a:rPr lang="tr-TR" sz="1200" b="0" i="0" kern="1200" dirty="0">
                <a:solidFill>
                  <a:schemeClr val="tx1"/>
                </a:solidFill>
                <a:effectLst/>
                <a:latin typeface="+mn-lt"/>
                <a:ea typeface="+mn-ea"/>
                <a:cs typeface="+mn-cs"/>
              </a:rPr>
              <a:t> örnekleri, FCN-8'leri (b) ve önerilen yöntemi (c) karşılaştıran beş tipik dilimin sonucudur. (a) Temel gerçek. Bu şekilde, kırmızı, yeşil, sarı ve mavi renkler sırasıyla nekroz, ödem, büyümeyen tümör ve güçlendirici tümör anlamına gelir.</a:t>
            </a:r>
          </a:p>
          <a:p>
            <a:br>
              <a:rPr lang="tr-TR" dirty="0"/>
            </a:br>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21</a:t>
            </a:fld>
            <a:endParaRPr lang="tr-TR" dirty="0"/>
          </a:p>
        </p:txBody>
      </p:sp>
    </p:spTree>
    <p:extLst>
      <p:ext uri="{BB962C8B-B14F-4D97-AF65-F5344CB8AC3E}">
        <p14:creationId xmlns:p14="http://schemas.microsoft.com/office/powerpoint/2010/main" val="2551506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a:solidFill>
                  <a:schemeClr val="tx1"/>
                </a:solidFill>
                <a:effectLst/>
                <a:latin typeface="+mn-lt"/>
                <a:ea typeface="+mn-ea"/>
                <a:cs typeface="+mn-cs"/>
              </a:rPr>
              <a:t>Dört beyin tümörünün bilgisayar </a:t>
            </a:r>
            <a:r>
              <a:rPr lang="tr-TR" sz="1200" b="0" i="0" kern="1200" dirty="0" err="1">
                <a:solidFill>
                  <a:schemeClr val="tx1"/>
                </a:solidFill>
                <a:effectLst/>
                <a:latin typeface="+mn-lt"/>
                <a:ea typeface="+mn-ea"/>
                <a:cs typeface="+mn-cs"/>
              </a:rPr>
              <a:t>segmentasyon</a:t>
            </a:r>
            <a:r>
              <a:rPr lang="tr-TR" sz="1200" b="0" i="0" kern="1200" dirty="0">
                <a:solidFill>
                  <a:schemeClr val="tx1"/>
                </a:solidFill>
                <a:effectLst/>
                <a:latin typeface="+mn-lt"/>
                <a:ea typeface="+mn-ea"/>
                <a:cs typeface="+mn-cs"/>
              </a:rPr>
              <a:t> sonuçlarının temsili örnekleri. (a – d) Sırasıyla orijinal FLAIR, T1, T1c ve T2 dilimleri. (e) FLAIR görüntüsü ile örtüşen temel gerçek. (f) </a:t>
            </a:r>
            <a:r>
              <a:rPr lang="tr-TR" sz="1200" b="0" i="0" kern="1200" dirty="0" err="1">
                <a:solidFill>
                  <a:schemeClr val="tx1"/>
                </a:solidFill>
                <a:effectLst/>
                <a:latin typeface="+mn-lt"/>
                <a:ea typeface="+mn-ea"/>
                <a:cs typeface="+mn-cs"/>
              </a:rPr>
              <a:t>Segmentasyon</a:t>
            </a:r>
            <a:r>
              <a:rPr lang="tr-TR" sz="1200" b="0" i="0" kern="1200" dirty="0">
                <a:solidFill>
                  <a:schemeClr val="tx1"/>
                </a:solidFill>
                <a:effectLst/>
                <a:latin typeface="+mn-lt"/>
                <a:ea typeface="+mn-ea"/>
                <a:cs typeface="+mn-cs"/>
              </a:rPr>
              <a:t> sonuçları FLAIR görüntüsü ile kaplanır. (e, f) Kırmızı, yeşil, sarı ve mavi renkler sırasıyla nekroz, ödem, büyümeyen tümör ve güçlendirici tümör anlamına gelir.</a:t>
            </a:r>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22</a:t>
            </a:fld>
            <a:endParaRPr lang="tr-TR" dirty="0"/>
          </a:p>
        </p:txBody>
      </p:sp>
    </p:spTree>
    <p:extLst>
      <p:ext uri="{BB962C8B-B14F-4D97-AF65-F5344CB8AC3E}">
        <p14:creationId xmlns:p14="http://schemas.microsoft.com/office/powerpoint/2010/main" val="2093438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a:solidFill>
                  <a:schemeClr val="tx1"/>
                </a:solidFill>
                <a:effectLst/>
                <a:latin typeface="+mn-lt"/>
                <a:ea typeface="+mn-ea"/>
                <a:cs typeface="+mn-cs"/>
              </a:rPr>
              <a:t>Dört beyin tümörünün bilgisayar </a:t>
            </a:r>
            <a:r>
              <a:rPr lang="tr-TR" sz="1200" b="0" i="0" kern="1200" dirty="0" err="1">
                <a:solidFill>
                  <a:schemeClr val="tx1"/>
                </a:solidFill>
                <a:effectLst/>
                <a:latin typeface="+mn-lt"/>
                <a:ea typeface="+mn-ea"/>
                <a:cs typeface="+mn-cs"/>
              </a:rPr>
              <a:t>segmentasyon</a:t>
            </a:r>
            <a:r>
              <a:rPr lang="tr-TR" sz="1200" b="0" i="0" kern="1200" dirty="0">
                <a:solidFill>
                  <a:schemeClr val="tx1"/>
                </a:solidFill>
                <a:effectLst/>
                <a:latin typeface="+mn-lt"/>
                <a:ea typeface="+mn-ea"/>
                <a:cs typeface="+mn-cs"/>
              </a:rPr>
              <a:t> sonuçlarının temsili örnekleri. (a – d) Sırasıyla orijinal FLAIR, T1, T1c ve T2 dilimleri. (e) FLAIR görüntüsü ile örtüşen temel gerçek. (f) </a:t>
            </a:r>
            <a:r>
              <a:rPr lang="tr-TR" sz="1200" b="0" i="0" kern="1200" dirty="0" err="1">
                <a:solidFill>
                  <a:schemeClr val="tx1"/>
                </a:solidFill>
                <a:effectLst/>
                <a:latin typeface="+mn-lt"/>
                <a:ea typeface="+mn-ea"/>
                <a:cs typeface="+mn-cs"/>
              </a:rPr>
              <a:t>Segmentasyon</a:t>
            </a:r>
            <a:r>
              <a:rPr lang="tr-TR" sz="1200" b="0" i="0" kern="1200" dirty="0">
                <a:solidFill>
                  <a:schemeClr val="tx1"/>
                </a:solidFill>
                <a:effectLst/>
                <a:latin typeface="+mn-lt"/>
                <a:ea typeface="+mn-ea"/>
                <a:cs typeface="+mn-cs"/>
              </a:rPr>
              <a:t> sonuçları FLAIR görüntüsü ile kaplanır. (e, f) Kırmızı, yeşil, sarı ve mavi renkler sırasıyla nekroz, ödem, büyümeyen tümör ve güçlendirici tümör anlamına gelir.</a:t>
            </a:r>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23</a:t>
            </a:fld>
            <a:endParaRPr lang="tr-TR" dirty="0"/>
          </a:p>
        </p:txBody>
      </p:sp>
    </p:spTree>
    <p:extLst>
      <p:ext uri="{BB962C8B-B14F-4D97-AF65-F5344CB8AC3E}">
        <p14:creationId xmlns:p14="http://schemas.microsoft.com/office/powerpoint/2010/main" val="222343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a:solidFill>
                  <a:schemeClr val="tx1"/>
                </a:solidFill>
                <a:effectLst/>
                <a:latin typeface="+mn-lt"/>
                <a:ea typeface="+mn-ea"/>
                <a:cs typeface="+mn-cs"/>
              </a:rPr>
              <a:t>Dört beyin tümörünün bilgisayar </a:t>
            </a:r>
            <a:r>
              <a:rPr lang="tr-TR" sz="1200" b="0" i="0" kern="1200" dirty="0" err="1">
                <a:solidFill>
                  <a:schemeClr val="tx1"/>
                </a:solidFill>
                <a:effectLst/>
                <a:latin typeface="+mn-lt"/>
                <a:ea typeface="+mn-ea"/>
                <a:cs typeface="+mn-cs"/>
              </a:rPr>
              <a:t>segmentasyon</a:t>
            </a:r>
            <a:r>
              <a:rPr lang="tr-TR" sz="1200" b="0" i="0" kern="1200" dirty="0">
                <a:solidFill>
                  <a:schemeClr val="tx1"/>
                </a:solidFill>
                <a:effectLst/>
                <a:latin typeface="+mn-lt"/>
                <a:ea typeface="+mn-ea"/>
                <a:cs typeface="+mn-cs"/>
              </a:rPr>
              <a:t> sonuçlarının temsili örnekleri. (a – d) Sırasıyla orijinal FLAIR, T1, T1c ve T2 dilimleri. (e) FLAIR görüntüsü ile örtüşen temel gerçek. (f) </a:t>
            </a:r>
            <a:r>
              <a:rPr lang="tr-TR" sz="1200" b="0" i="0" kern="1200" dirty="0" err="1">
                <a:solidFill>
                  <a:schemeClr val="tx1"/>
                </a:solidFill>
                <a:effectLst/>
                <a:latin typeface="+mn-lt"/>
                <a:ea typeface="+mn-ea"/>
                <a:cs typeface="+mn-cs"/>
              </a:rPr>
              <a:t>Segmentasyon</a:t>
            </a:r>
            <a:r>
              <a:rPr lang="tr-TR" sz="1200" b="0" i="0" kern="1200" dirty="0">
                <a:solidFill>
                  <a:schemeClr val="tx1"/>
                </a:solidFill>
                <a:effectLst/>
                <a:latin typeface="+mn-lt"/>
                <a:ea typeface="+mn-ea"/>
                <a:cs typeface="+mn-cs"/>
              </a:rPr>
              <a:t> sonuçları FLAIR görüntüsü ile kaplanır. (e, f) Kırmızı, yeşil, sarı ve mavi renkler sırasıyla nekroz, ödem, büyümeyen tümör ve güçlendirici tümör anlamına gelir.</a:t>
            </a:r>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24</a:t>
            </a:fld>
            <a:endParaRPr lang="tr-TR" dirty="0"/>
          </a:p>
        </p:txBody>
      </p:sp>
    </p:spTree>
    <p:extLst>
      <p:ext uri="{BB962C8B-B14F-4D97-AF65-F5344CB8AC3E}">
        <p14:creationId xmlns:p14="http://schemas.microsoft.com/office/powerpoint/2010/main" val="3643990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kern="1200" dirty="0" err="1">
                <a:solidFill>
                  <a:schemeClr val="tx1"/>
                </a:solidFill>
                <a:effectLst/>
                <a:latin typeface="+mn-lt"/>
                <a:ea typeface="+mn-ea"/>
                <a:cs typeface="+mn-cs"/>
              </a:rPr>
              <a:t>Zenghai</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Chen</a:t>
            </a:r>
            <a:r>
              <a:rPr lang="tr-TR" sz="1200" kern="1200" dirty="0">
                <a:solidFill>
                  <a:schemeClr val="tx1"/>
                </a:solidFill>
                <a:effectLst/>
                <a:latin typeface="+mn-lt"/>
                <a:ea typeface="+mn-ea"/>
                <a:cs typeface="+mn-cs"/>
              </a:rPr>
              <a:t> , </a:t>
            </a:r>
            <a:r>
              <a:rPr lang="tr-TR" sz="1200" b="1" kern="1200" dirty="0">
                <a:solidFill>
                  <a:schemeClr val="tx1"/>
                </a:solidFill>
                <a:effectLst/>
                <a:latin typeface="+mn-lt"/>
                <a:ea typeface="+mn-ea"/>
                <a:cs typeface="+mn-cs"/>
              </a:rPr>
              <a:t>Hong Fu</a:t>
            </a:r>
            <a:r>
              <a:rPr lang="tr-TR" sz="1200" kern="1200" dirty="0">
                <a:solidFill>
                  <a:schemeClr val="tx1"/>
                </a:solidFill>
                <a:effectLst/>
                <a:latin typeface="+mn-lt"/>
                <a:ea typeface="+mn-ea"/>
                <a:cs typeface="+mn-cs"/>
              </a:rPr>
              <a:t> ,  </a:t>
            </a:r>
            <a:r>
              <a:rPr lang="tr-TR" sz="1200" kern="1200" dirty="0" err="1">
                <a:solidFill>
                  <a:schemeClr val="tx1"/>
                </a:solidFill>
                <a:effectLst/>
                <a:latin typeface="+mn-lt"/>
                <a:ea typeface="+mn-ea"/>
                <a:cs typeface="+mn-cs"/>
              </a:rPr>
              <a:t>Wai-Lun</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Lo</a:t>
            </a:r>
            <a:r>
              <a:rPr lang="tr-TR" sz="1200" kern="1200" dirty="0">
                <a:solidFill>
                  <a:schemeClr val="tx1"/>
                </a:solidFill>
                <a:effectLst/>
                <a:latin typeface="+mn-lt"/>
                <a:ea typeface="+mn-ea"/>
                <a:cs typeface="+mn-cs"/>
              </a:rPr>
              <a:t> ,  </a:t>
            </a:r>
            <a:r>
              <a:rPr lang="tr-TR" sz="1200" kern="1200" dirty="0" err="1">
                <a:solidFill>
                  <a:schemeClr val="tx1"/>
                </a:solidFill>
                <a:effectLst/>
                <a:latin typeface="+mn-lt"/>
                <a:ea typeface="+mn-ea"/>
                <a:cs typeface="+mn-cs"/>
              </a:rPr>
              <a:t>Zheru</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Chi</a:t>
            </a:r>
            <a:r>
              <a:rPr lang="tr-TR" sz="1200" kern="1200" dirty="0">
                <a:solidFill>
                  <a:schemeClr val="tx1"/>
                </a:solidFill>
                <a:effectLst/>
                <a:latin typeface="+mn-lt"/>
                <a:ea typeface="+mn-ea"/>
                <a:cs typeface="+mn-cs"/>
              </a:rPr>
              <a:t> </a:t>
            </a:r>
            <a:r>
              <a:rPr lang="tr-TR" sz="1200" kern="1200" baseline="30000" dirty="0">
                <a:solidFill>
                  <a:schemeClr val="tx1"/>
                </a:solidFill>
                <a:effectLst/>
                <a:latin typeface="+mn-lt"/>
                <a:ea typeface="+mn-ea"/>
                <a:cs typeface="+mn-cs"/>
              </a:rPr>
              <a:t>2</a:t>
            </a:r>
            <a:endParaRPr lang="tr-TR" sz="1200" kern="1200" dirty="0">
              <a:solidFill>
                <a:schemeClr val="tx1"/>
              </a:solidFill>
              <a:effectLst/>
              <a:latin typeface="+mn-lt"/>
              <a:ea typeface="+mn-ea"/>
              <a:cs typeface="+mn-cs"/>
            </a:endParaRPr>
          </a:p>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25</a:t>
            </a:fld>
            <a:endParaRPr lang="tr-TR" dirty="0"/>
          </a:p>
        </p:txBody>
      </p:sp>
    </p:spTree>
    <p:extLst>
      <p:ext uri="{BB962C8B-B14F-4D97-AF65-F5344CB8AC3E}">
        <p14:creationId xmlns:p14="http://schemas.microsoft.com/office/powerpoint/2010/main" val="2798767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dirty="0"/>
              <a:t>Önerilen şaşılık tanıma çerçevesi.</a:t>
            </a:r>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26</a:t>
            </a:fld>
            <a:endParaRPr lang="tr-TR" dirty="0"/>
          </a:p>
        </p:txBody>
      </p:sp>
    </p:spTree>
    <p:extLst>
      <p:ext uri="{BB962C8B-B14F-4D97-AF65-F5344CB8AC3E}">
        <p14:creationId xmlns:p14="http://schemas.microsoft.com/office/powerpoint/2010/main" val="2020956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dirty="0"/>
              <a:t>Dokuz puanlık veri toplama ara yüzü.</a:t>
            </a:r>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27</a:t>
            </a:fld>
            <a:endParaRPr lang="tr-TR" dirty="0"/>
          </a:p>
        </p:txBody>
      </p:sp>
    </p:spTree>
    <p:extLst>
      <p:ext uri="{BB962C8B-B14F-4D97-AF65-F5344CB8AC3E}">
        <p14:creationId xmlns:p14="http://schemas.microsoft.com/office/powerpoint/2010/main" val="1903154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dirty="0"/>
              <a:t>Bakış veri toplama prosedürü.</a:t>
            </a:r>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28</a:t>
            </a:fld>
            <a:endParaRPr lang="tr-TR" dirty="0"/>
          </a:p>
        </p:txBody>
      </p:sp>
    </p:spTree>
    <p:extLst>
      <p:ext uri="{BB962C8B-B14F-4D97-AF65-F5344CB8AC3E}">
        <p14:creationId xmlns:p14="http://schemas.microsoft.com/office/powerpoint/2010/main" val="3853070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dirty="0"/>
              <a:t>İlk iki sütunun küçük sapma ve büyük sapmayla normal verileri temsil ettiği ve üçüncü, dördüncü ve beşinci sütunların sırasıyla resesif şaşılık, aralıklı şaşılık ve belirgin şaşılık verilerini temsil ettiği bakış verisi ve karşılık gelen </a:t>
            </a:r>
            <a:r>
              <a:rPr lang="tr-TR" dirty="0" err="1"/>
              <a:t>GaDe</a:t>
            </a:r>
            <a:r>
              <a:rPr lang="tr-TR" dirty="0"/>
              <a:t> görüntülerinin örnekleri.</a:t>
            </a:r>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29</a:t>
            </a:fld>
            <a:endParaRPr lang="tr-TR" dirty="0"/>
          </a:p>
        </p:txBody>
      </p:sp>
    </p:spTree>
    <p:extLst>
      <p:ext uri="{BB962C8B-B14F-4D97-AF65-F5344CB8AC3E}">
        <p14:creationId xmlns:p14="http://schemas.microsoft.com/office/powerpoint/2010/main" val="51949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3</a:t>
            </a:fld>
            <a:endParaRPr lang="tr-TR" dirty="0"/>
          </a:p>
        </p:txBody>
      </p:sp>
    </p:spTree>
    <p:extLst>
      <p:ext uri="{BB962C8B-B14F-4D97-AF65-F5344CB8AC3E}">
        <p14:creationId xmlns:p14="http://schemas.microsoft.com/office/powerpoint/2010/main" val="12584333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a:solidFill>
                  <a:schemeClr val="tx1"/>
                </a:solidFill>
                <a:effectLst/>
                <a:latin typeface="+mn-lt"/>
                <a:ea typeface="+mn-ea"/>
                <a:cs typeface="+mn-cs"/>
              </a:rPr>
              <a:t>Farklı yöntemlerin özgüllüğü ve duyarlılığı.</a:t>
            </a:r>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30</a:t>
            </a:fld>
            <a:endParaRPr lang="tr-TR" dirty="0"/>
          </a:p>
        </p:txBody>
      </p:sp>
    </p:spTree>
    <p:extLst>
      <p:ext uri="{BB962C8B-B14F-4D97-AF65-F5344CB8AC3E}">
        <p14:creationId xmlns:p14="http://schemas.microsoft.com/office/powerpoint/2010/main" val="2638141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err="1">
                <a:solidFill>
                  <a:schemeClr val="tx1"/>
                </a:solidFill>
                <a:effectLst/>
                <a:latin typeface="+mn-lt"/>
                <a:ea typeface="+mn-ea"/>
                <a:cs typeface="+mn-cs"/>
              </a:rPr>
              <a:t>Hazırlayan:Chuin-Mu</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Wang</a:t>
            </a:r>
            <a:r>
              <a:rPr lang="tr-TR" sz="1200" b="0" i="0" kern="1200" dirty="0">
                <a:solidFill>
                  <a:schemeClr val="tx1"/>
                </a:solidFill>
                <a:effectLst/>
                <a:latin typeface="+mn-lt"/>
                <a:ea typeface="+mn-ea"/>
                <a:cs typeface="+mn-cs"/>
              </a:rPr>
              <a:t> ,  </a:t>
            </a:r>
            <a:r>
              <a:rPr lang="tr-TR" sz="1200" b="0" i="0" kern="1200" dirty="0" err="1">
                <a:solidFill>
                  <a:schemeClr val="tx1"/>
                </a:solidFill>
                <a:effectLst/>
                <a:latin typeface="+mn-lt"/>
                <a:ea typeface="+mn-ea"/>
                <a:cs typeface="+mn-cs"/>
              </a:rPr>
              <a:t>Chieh-Ling</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Huang</a:t>
            </a:r>
            <a:r>
              <a:rPr lang="tr-TR" sz="1200" b="0" i="0" kern="1200" dirty="0">
                <a:solidFill>
                  <a:schemeClr val="tx1"/>
                </a:solidFill>
                <a:effectLst/>
                <a:latin typeface="+mn-lt"/>
                <a:ea typeface="+mn-ea"/>
                <a:cs typeface="+mn-cs"/>
              </a:rPr>
              <a:t> ,  </a:t>
            </a:r>
            <a:r>
              <a:rPr lang="tr-TR" sz="1200" b="0" i="0" kern="1200" dirty="0" err="1">
                <a:solidFill>
                  <a:schemeClr val="tx1"/>
                </a:solidFill>
                <a:effectLst/>
                <a:latin typeface="+mn-lt"/>
                <a:ea typeface="+mn-ea"/>
                <a:cs typeface="+mn-cs"/>
              </a:rPr>
              <a:t>Sheng-Chih</a:t>
            </a:r>
            <a:r>
              <a:rPr lang="tr-TR" sz="1200" b="0" i="0" kern="1200" dirty="0">
                <a:solidFill>
                  <a:schemeClr val="tx1"/>
                </a:solidFill>
                <a:effectLst/>
                <a:latin typeface="+mn-lt"/>
                <a:ea typeface="+mn-ea"/>
                <a:cs typeface="+mn-cs"/>
              </a:rPr>
              <a:t> </a:t>
            </a:r>
            <a:r>
              <a:rPr lang="tr-TR" sz="1200" b="0" i="0" kern="1200" dirty="0" err="1">
                <a:solidFill>
                  <a:schemeClr val="tx1"/>
                </a:solidFill>
                <a:effectLst/>
                <a:latin typeface="+mn-lt"/>
                <a:ea typeface="+mn-ea"/>
                <a:cs typeface="+mn-cs"/>
              </a:rPr>
              <a:t>Yang</a:t>
            </a:r>
            <a:r>
              <a:rPr lang="tr-TR" sz="1200" b="0" i="0" kern="1200" dirty="0">
                <a:solidFill>
                  <a:schemeClr val="tx1"/>
                </a:solidFill>
                <a:effectLst/>
                <a:latin typeface="+mn-lt"/>
                <a:ea typeface="+mn-ea"/>
                <a:cs typeface="+mn-cs"/>
              </a:rPr>
              <a:t> </a:t>
            </a:r>
          </a:p>
          <a:p>
            <a:pPr rtl="0"/>
            <a:r>
              <a:rPr lang="tr-TR" sz="1200" b="0" i="0" kern="1200" dirty="0" err="1">
                <a:solidFill>
                  <a:schemeClr val="tx1"/>
                </a:solidFill>
                <a:effectLst/>
                <a:latin typeface="+mn-lt"/>
                <a:ea typeface="+mn-ea"/>
                <a:cs typeface="+mn-cs"/>
              </a:rPr>
              <a:t>Kaynak:</a:t>
            </a:r>
            <a:r>
              <a:rPr lang="tr-TR" dirty="0" err="1">
                <a:hlinkClick r:id="rId3"/>
              </a:rPr>
              <a:t>https</a:t>
            </a:r>
            <a:r>
              <a:rPr lang="tr-TR" dirty="0">
                <a:hlinkClick r:id="rId3"/>
              </a:rPr>
              <a:t>://www.hindawi.com/journals/jhe/2018/7097498/#introduction</a:t>
            </a:r>
            <a:endParaRPr lang="tr-TR" b="0"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31</a:t>
            </a:fld>
            <a:endParaRPr lang="tr-TR" dirty="0"/>
          </a:p>
        </p:txBody>
      </p:sp>
    </p:spTree>
    <p:extLst>
      <p:ext uri="{BB962C8B-B14F-4D97-AF65-F5344CB8AC3E}">
        <p14:creationId xmlns:p14="http://schemas.microsoft.com/office/powerpoint/2010/main" val="3059919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a:solidFill>
                  <a:schemeClr val="tx1"/>
                </a:solidFill>
                <a:effectLst/>
                <a:latin typeface="+mn-lt"/>
                <a:ea typeface="+mn-ea"/>
                <a:cs typeface="+mn-cs"/>
              </a:rPr>
              <a:t>3B seviye ayar yönteminin başlangıç ​​kontur yüzeyi.</a:t>
            </a:r>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32</a:t>
            </a:fld>
            <a:endParaRPr lang="tr-TR" dirty="0"/>
          </a:p>
        </p:txBody>
      </p:sp>
    </p:spTree>
    <p:extLst>
      <p:ext uri="{BB962C8B-B14F-4D97-AF65-F5344CB8AC3E}">
        <p14:creationId xmlns:p14="http://schemas.microsoft.com/office/powerpoint/2010/main" val="2540740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a:solidFill>
                  <a:schemeClr val="tx1"/>
                </a:solidFill>
                <a:effectLst/>
                <a:latin typeface="+mn-lt"/>
                <a:ea typeface="+mn-ea"/>
                <a:cs typeface="+mn-cs"/>
              </a:rPr>
              <a:t>3B şekil ağırlıklı değerin tek bir yineleme üzerindeki etkisi: (a) 3B şekil ağırlıklı değeri eklemeden bölümleme sonuçları; (b) (a) 'dan hesaplanan 3B şekil ağırlıklı değer; (c) 3D şekil ağırlıklı değer eklendiğinde </a:t>
            </a:r>
            <a:r>
              <a:rPr lang="tr-TR" sz="1200" b="0" i="0" kern="1200" dirty="0" err="1">
                <a:solidFill>
                  <a:schemeClr val="tx1"/>
                </a:solidFill>
                <a:effectLst/>
                <a:latin typeface="+mn-lt"/>
                <a:ea typeface="+mn-ea"/>
                <a:cs typeface="+mn-cs"/>
              </a:rPr>
              <a:t>segmentasyon</a:t>
            </a:r>
            <a:r>
              <a:rPr lang="tr-TR" sz="1200" b="0" i="0" kern="1200" dirty="0">
                <a:solidFill>
                  <a:schemeClr val="tx1"/>
                </a:solidFill>
                <a:effectLst/>
                <a:latin typeface="+mn-lt"/>
                <a:ea typeface="+mn-ea"/>
                <a:cs typeface="+mn-cs"/>
              </a:rPr>
              <a:t> sonuçları.</a:t>
            </a:r>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33</a:t>
            </a:fld>
            <a:endParaRPr lang="tr-TR" dirty="0"/>
          </a:p>
        </p:txBody>
      </p:sp>
    </p:spTree>
    <p:extLst>
      <p:ext uri="{BB962C8B-B14F-4D97-AF65-F5344CB8AC3E}">
        <p14:creationId xmlns:p14="http://schemas.microsoft.com/office/powerpoint/2010/main" val="32521625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a:solidFill>
                  <a:schemeClr val="tx1"/>
                </a:solidFill>
                <a:effectLst/>
                <a:latin typeface="+mn-lt"/>
                <a:ea typeface="+mn-ea"/>
                <a:cs typeface="+mn-cs"/>
              </a:rPr>
              <a:t>Meme tümörü olan MRI olgusunun kısmi görüntü dilimi.</a:t>
            </a:r>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34</a:t>
            </a:fld>
            <a:endParaRPr lang="tr-TR" dirty="0"/>
          </a:p>
        </p:txBody>
      </p:sp>
    </p:spTree>
    <p:extLst>
      <p:ext uri="{BB962C8B-B14F-4D97-AF65-F5344CB8AC3E}">
        <p14:creationId xmlns:p14="http://schemas.microsoft.com/office/powerpoint/2010/main" val="2205896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a:solidFill>
                  <a:schemeClr val="tx1"/>
                </a:solidFill>
                <a:effectLst/>
                <a:latin typeface="+mn-lt"/>
                <a:ea typeface="+mn-ea"/>
                <a:cs typeface="+mn-cs"/>
              </a:rPr>
              <a:t>Tek bir dilimde standart tümör konturunun oluşturulması: (a – c) üç uzman tarafından tanımlanmış tümör konturu; (d) (a-c) '</a:t>
            </a:r>
            <a:r>
              <a:rPr lang="tr-TR" sz="1200" b="0" i="0" kern="1200" dirty="0" err="1">
                <a:solidFill>
                  <a:schemeClr val="tx1"/>
                </a:solidFill>
                <a:effectLst/>
                <a:latin typeface="+mn-lt"/>
                <a:ea typeface="+mn-ea"/>
                <a:cs typeface="+mn-cs"/>
              </a:rPr>
              <a:t>nin</a:t>
            </a:r>
            <a:r>
              <a:rPr lang="tr-TR" sz="1200" b="0" i="0" kern="1200" dirty="0">
                <a:solidFill>
                  <a:schemeClr val="tx1"/>
                </a:solidFill>
                <a:effectLst/>
                <a:latin typeface="+mn-lt"/>
                <a:ea typeface="+mn-ea"/>
                <a:cs typeface="+mn-cs"/>
              </a:rPr>
              <a:t> kesişim alanı tarafından oluşturulan kontur.</a:t>
            </a:r>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35</a:t>
            </a:fld>
            <a:endParaRPr lang="tr-TR" dirty="0"/>
          </a:p>
        </p:txBody>
      </p:sp>
    </p:spTree>
    <p:extLst>
      <p:ext uri="{BB962C8B-B14F-4D97-AF65-F5344CB8AC3E}">
        <p14:creationId xmlns:p14="http://schemas.microsoft.com/office/powerpoint/2010/main" val="35147506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dirty="0"/>
              <a:t>Gerçek MR görüntülerine dayanan bir 3D ROI modeli oluşturmak için şematik bir diyagram.</a:t>
            </a:r>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36</a:t>
            </a:fld>
            <a:endParaRPr lang="tr-TR" dirty="0"/>
          </a:p>
        </p:txBody>
      </p:sp>
    </p:spTree>
    <p:extLst>
      <p:ext uri="{BB962C8B-B14F-4D97-AF65-F5344CB8AC3E}">
        <p14:creationId xmlns:p14="http://schemas.microsoft.com/office/powerpoint/2010/main" val="30053051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a:solidFill>
                  <a:schemeClr val="tx1"/>
                </a:solidFill>
                <a:effectLst/>
                <a:latin typeface="+mn-lt"/>
                <a:ea typeface="+mn-ea"/>
                <a:cs typeface="+mn-cs"/>
              </a:rPr>
              <a:t>% 10 gürültü yoğunluğu ve 3 × 3 maskeli bulanıklaştırma ile bilgisayar simülasyonlu görüntülerin </a:t>
            </a:r>
            <a:r>
              <a:rPr lang="tr-TR" sz="1200" b="0" i="0" kern="1200" dirty="0" err="1">
                <a:solidFill>
                  <a:schemeClr val="tx1"/>
                </a:solidFill>
                <a:effectLst/>
                <a:latin typeface="+mn-lt"/>
                <a:ea typeface="+mn-ea"/>
                <a:cs typeface="+mn-cs"/>
              </a:rPr>
              <a:t>segmentasyon</a:t>
            </a:r>
            <a:r>
              <a:rPr lang="tr-TR" sz="1200" b="0" i="0" kern="1200" dirty="0">
                <a:solidFill>
                  <a:schemeClr val="tx1"/>
                </a:solidFill>
                <a:effectLst/>
                <a:latin typeface="+mn-lt"/>
                <a:ea typeface="+mn-ea"/>
                <a:cs typeface="+mn-cs"/>
              </a:rPr>
              <a:t> sonuçları: (a) standart; (b) ACM; (c) LSM; (d) SLSM; (e) 3D-LSM; (f) 3D-SLSM.</a:t>
            </a:r>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37</a:t>
            </a:fld>
            <a:endParaRPr lang="tr-TR" dirty="0"/>
          </a:p>
        </p:txBody>
      </p:sp>
    </p:spTree>
    <p:extLst>
      <p:ext uri="{BB962C8B-B14F-4D97-AF65-F5344CB8AC3E}">
        <p14:creationId xmlns:p14="http://schemas.microsoft.com/office/powerpoint/2010/main" val="12778013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a:solidFill>
                  <a:schemeClr val="tx1"/>
                </a:solidFill>
                <a:effectLst/>
                <a:latin typeface="+mn-lt"/>
                <a:ea typeface="+mn-ea"/>
                <a:cs typeface="+mn-cs"/>
              </a:rPr>
              <a:t>% 50 gürültü yoğunluğu ve 7 × 7 maskeli bulanıklaştırma ile bilgisayar simülasyonlu görüntülerin </a:t>
            </a:r>
            <a:r>
              <a:rPr lang="tr-TR" sz="1200" b="0" i="0" kern="1200" dirty="0" err="1">
                <a:solidFill>
                  <a:schemeClr val="tx1"/>
                </a:solidFill>
                <a:effectLst/>
                <a:latin typeface="+mn-lt"/>
                <a:ea typeface="+mn-ea"/>
                <a:cs typeface="+mn-cs"/>
              </a:rPr>
              <a:t>segmentasyon</a:t>
            </a:r>
            <a:r>
              <a:rPr lang="tr-TR" sz="1200" b="0" i="0" kern="1200" dirty="0">
                <a:solidFill>
                  <a:schemeClr val="tx1"/>
                </a:solidFill>
                <a:effectLst/>
                <a:latin typeface="+mn-lt"/>
                <a:ea typeface="+mn-ea"/>
                <a:cs typeface="+mn-cs"/>
              </a:rPr>
              <a:t> sonuçları: (a) standart; (b) ACM; (c) LSM; (d) SLSM; (e) 3D-LSM; (f) 3D-SLSM.</a:t>
            </a:r>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38</a:t>
            </a:fld>
            <a:endParaRPr lang="tr-TR" dirty="0"/>
          </a:p>
        </p:txBody>
      </p:sp>
    </p:spTree>
    <p:extLst>
      <p:ext uri="{BB962C8B-B14F-4D97-AF65-F5344CB8AC3E}">
        <p14:creationId xmlns:p14="http://schemas.microsoft.com/office/powerpoint/2010/main" val="2793197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39</a:t>
            </a:fld>
            <a:endParaRPr lang="tr-TR" dirty="0"/>
          </a:p>
        </p:txBody>
      </p:sp>
    </p:spTree>
    <p:extLst>
      <p:ext uri="{BB962C8B-B14F-4D97-AF65-F5344CB8AC3E}">
        <p14:creationId xmlns:p14="http://schemas.microsoft.com/office/powerpoint/2010/main" val="3133967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4</a:t>
            </a:fld>
            <a:endParaRPr lang="tr-TR" dirty="0"/>
          </a:p>
        </p:txBody>
      </p:sp>
    </p:spTree>
    <p:extLst>
      <p:ext uri="{BB962C8B-B14F-4D97-AF65-F5344CB8AC3E}">
        <p14:creationId xmlns:p14="http://schemas.microsoft.com/office/powerpoint/2010/main" val="3211450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40</a:t>
            </a:fld>
            <a:endParaRPr lang="tr-TR" dirty="0"/>
          </a:p>
        </p:txBody>
      </p:sp>
    </p:spTree>
    <p:extLst>
      <p:ext uri="{BB962C8B-B14F-4D97-AF65-F5344CB8AC3E}">
        <p14:creationId xmlns:p14="http://schemas.microsoft.com/office/powerpoint/2010/main" val="18586948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41</a:t>
            </a:fld>
            <a:endParaRPr lang="tr-TR" dirty="0"/>
          </a:p>
        </p:txBody>
      </p:sp>
    </p:spTree>
    <p:extLst>
      <p:ext uri="{BB962C8B-B14F-4D97-AF65-F5344CB8AC3E}">
        <p14:creationId xmlns:p14="http://schemas.microsoft.com/office/powerpoint/2010/main" val="8600571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42</a:t>
            </a:fld>
            <a:endParaRPr lang="tr-TR" dirty="0"/>
          </a:p>
        </p:txBody>
      </p:sp>
    </p:spTree>
    <p:extLst>
      <p:ext uri="{BB962C8B-B14F-4D97-AF65-F5344CB8AC3E}">
        <p14:creationId xmlns:p14="http://schemas.microsoft.com/office/powerpoint/2010/main" val="5456888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43</a:t>
            </a:fld>
            <a:endParaRPr lang="tr-TR" dirty="0"/>
          </a:p>
        </p:txBody>
      </p:sp>
    </p:spTree>
    <p:extLst>
      <p:ext uri="{BB962C8B-B14F-4D97-AF65-F5344CB8AC3E}">
        <p14:creationId xmlns:p14="http://schemas.microsoft.com/office/powerpoint/2010/main" val="31682892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44</a:t>
            </a:fld>
            <a:endParaRPr lang="tr-TR" dirty="0"/>
          </a:p>
        </p:txBody>
      </p:sp>
    </p:spTree>
    <p:extLst>
      <p:ext uri="{BB962C8B-B14F-4D97-AF65-F5344CB8AC3E}">
        <p14:creationId xmlns:p14="http://schemas.microsoft.com/office/powerpoint/2010/main" val="18527123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45</a:t>
            </a:fld>
            <a:endParaRPr lang="tr-TR" dirty="0"/>
          </a:p>
        </p:txBody>
      </p:sp>
    </p:spTree>
    <p:extLst>
      <p:ext uri="{BB962C8B-B14F-4D97-AF65-F5344CB8AC3E}">
        <p14:creationId xmlns:p14="http://schemas.microsoft.com/office/powerpoint/2010/main" val="35132851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46</a:t>
            </a:fld>
            <a:endParaRPr lang="tr-TR" dirty="0"/>
          </a:p>
        </p:txBody>
      </p:sp>
    </p:spTree>
    <p:extLst>
      <p:ext uri="{BB962C8B-B14F-4D97-AF65-F5344CB8AC3E}">
        <p14:creationId xmlns:p14="http://schemas.microsoft.com/office/powerpoint/2010/main" val="30786492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47</a:t>
            </a:fld>
            <a:endParaRPr lang="tr-TR" dirty="0"/>
          </a:p>
        </p:txBody>
      </p:sp>
    </p:spTree>
    <p:extLst>
      <p:ext uri="{BB962C8B-B14F-4D97-AF65-F5344CB8AC3E}">
        <p14:creationId xmlns:p14="http://schemas.microsoft.com/office/powerpoint/2010/main" val="14584048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48</a:t>
            </a:fld>
            <a:endParaRPr lang="tr-TR" dirty="0"/>
          </a:p>
        </p:txBody>
      </p:sp>
    </p:spTree>
    <p:extLst>
      <p:ext uri="{BB962C8B-B14F-4D97-AF65-F5344CB8AC3E}">
        <p14:creationId xmlns:p14="http://schemas.microsoft.com/office/powerpoint/2010/main" val="3869670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49</a:t>
            </a:fld>
            <a:endParaRPr lang="tr-TR" dirty="0"/>
          </a:p>
        </p:txBody>
      </p:sp>
    </p:spTree>
    <p:extLst>
      <p:ext uri="{BB962C8B-B14F-4D97-AF65-F5344CB8AC3E}">
        <p14:creationId xmlns:p14="http://schemas.microsoft.com/office/powerpoint/2010/main" val="5246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5</a:t>
            </a:fld>
            <a:endParaRPr lang="tr-TR" dirty="0"/>
          </a:p>
        </p:txBody>
      </p:sp>
    </p:spTree>
    <p:extLst>
      <p:ext uri="{BB962C8B-B14F-4D97-AF65-F5344CB8AC3E}">
        <p14:creationId xmlns:p14="http://schemas.microsoft.com/office/powerpoint/2010/main" val="30327660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50</a:t>
            </a:fld>
            <a:endParaRPr lang="tr-TR" dirty="0"/>
          </a:p>
        </p:txBody>
      </p:sp>
    </p:spTree>
    <p:extLst>
      <p:ext uri="{BB962C8B-B14F-4D97-AF65-F5344CB8AC3E}">
        <p14:creationId xmlns:p14="http://schemas.microsoft.com/office/powerpoint/2010/main" val="4829236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51</a:t>
            </a:fld>
            <a:endParaRPr lang="tr-TR" dirty="0"/>
          </a:p>
        </p:txBody>
      </p:sp>
    </p:spTree>
    <p:extLst>
      <p:ext uri="{BB962C8B-B14F-4D97-AF65-F5344CB8AC3E}">
        <p14:creationId xmlns:p14="http://schemas.microsoft.com/office/powerpoint/2010/main" val="21622780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52</a:t>
            </a:fld>
            <a:endParaRPr lang="tr-TR" dirty="0"/>
          </a:p>
        </p:txBody>
      </p:sp>
    </p:spTree>
    <p:extLst>
      <p:ext uri="{BB962C8B-B14F-4D97-AF65-F5344CB8AC3E}">
        <p14:creationId xmlns:p14="http://schemas.microsoft.com/office/powerpoint/2010/main" val="37934011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53</a:t>
            </a:fld>
            <a:endParaRPr lang="tr-TR" dirty="0"/>
          </a:p>
        </p:txBody>
      </p:sp>
    </p:spTree>
    <p:extLst>
      <p:ext uri="{BB962C8B-B14F-4D97-AF65-F5344CB8AC3E}">
        <p14:creationId xmlns:p14="http://schemas.microsoft.com/office/powerpoint/2010/main" val="31712236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54</a:t>
            </a:fld>
            <a:endParaRPr lang="tr-TR" dirty="0"/>
          </a:p>
        </p:txBody>
      </p:sp>
    </p:spTree>
    <p:extLst>
      <p:ext uri="{BB962C8B-B14F-4D97-AF65-F5344CB8AC3E}">
        <p14:creationId xmlns:p14="http://schemas.microsoft.com/office/powerpoint/2010/main" val="13404351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55</a:t>
            </a:fld>
            <a:endParaRPr lang="tr-TR" dirty="0"/>
          </a:p>
        </p:txBody>
      </p:sp>
    </p:spTree>
    <p:extLst>
      <p:ext uri="{BB962C8B-B14F-4D97-AF65-F5344CB8AC3E}">
        <p14:creationId xmlns:p14="http://schemas.microsoft.com/office/powerpoint/2010/main" val="27235005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56</a:t>
            </a:fld>
            <a:endParaRPr lang="tr-TR" dirty="0"/>
          </a:p>
        </p:txBody>
      </p:sp>
    </p:spTree>
    <p:extLst>
      <p:ext uri="{BB962C8B-B14F-4D97-AF65-F5344CB8AC3E}">
        <p14:creationId xmlns:p14="http://schemas.microsoft.com/office/powerpoint/2010/main" val="1934823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6</a:t>
            </a:fld>
            <a:endParaRPr lang="tr-TR" dirty="0"/>
          </a:p>
        </p:txBody>
      </p:sp>
    </p:spTree>
    <p:extLst>
      <p:ext uri="{BB962C8B-B14F-4D97-AF65-F5344CB8AC3E}">
        <p14:creationId xmlns:p14="http://schemas.microsoft.com/office/powerpoint/2010/main" val="3002372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a:solidFill>
                  <a:schemeClr val="tx1"/>
                </a:solidFill>
                <a:effectLst/>
                <a:latin typeface="+mn-lt"/>
                <a:ea typeface="+mn-ea"/>
                <a:cs typeface="+mn-cs"/>
              </a:rPr>
              <a:t>Hazırlayan:</a:t>
            </a:r>
            <a:r>
              <a:rPr lang="pt-BR" sz="1200" b="0" i="0" kern="1200" dirty="0">
                <a:solidFill>
                  <a:schemeClr val="tx1"/>
                </a:solidFill>
                <a:effectLst/>
                <a:latin typeface="+mn-lt"/>
                <a:ea typeface="+mn-ea"/>
                <a:cs typeface="+mn-cs"/>
              </a:rPr>
              <a:t>Ivan Cruz-Aceves , Fernando Cervantes-</a:t>
            </a:r>
            <a:r>
              <a:rPr lang="pt-BR" sz="1200" b="0" i="0" kern="1200" dirty="0" err="1">
                <a:solidFill>
                  <a:schemeClr val="tx1"/>
                </a:solidFill>
                <a:effectLst/>
                <a:latin typeface="+mn-lt"/>
                <a:ea typeface="+mn-ea"/>
                <a:cs typeface="+mn-cs"/>
              </a:rPr>
              <a:t>Asnchez</a:t>
            </a:r>
            <a:r>
              <a:rPr lang="pt-BR" sz="1200" b="0" i="0" kern="1200" dirty="0">
                <a:solidFill>
                  <a:schemeClr val="tx1"/>
                </a:solidFill>
                <a:effectLst/>
                <a:latin typeface="+mn-lt"/>
                <a:ea typeface="+mn-ea"/>
                <a:cs typeface="+mn-cs"/>
              </a:rPr>
              <a:t> , Maria Susana </a:t>
            </a:r>
            <a:r>
              <a:rPr lang="pt-BR" sz="1200" b="0" i="0" kern="1200" dirty="0" err="1">
                <a:solidFill>
                  <a:schemeClr val="tx1"/>
                </a:solidFill>
                <a:effectLst/>
                <a:latin typeface="+mn-lt"/>
                <a:ea typeface="+mn-ea"/>
                <a:cs typeface="+mn-cs"/>
              </a:rPr>
              <a:t>Avila</a:t>
            </a:r>
            <a:r>
              <a:rPr lang="pt-BR" sz="1200" b="0" i="0" kern="1200" dirty="0">
                <a:solidFill>
                  <a:schemeClr val="tx1"/>
                </a:solidFill>
                <a:effectLst/>
                <a:latin typeface="+mn-lt"/>
                <a:ea typeface="+mn-ea"/>
                <a:cs typeface="+mn-cs"/>
              </a:rPr>
              <a:t>-Garcia </a:t>
            </a:r>
            <a:endParaRPr lang="tr-T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i="0" kern="1200" dirty="0">
                <a:solidFill>
                  <a:schemeClr val="tx1"/>
                </a:solidFill>
                <a:effectLst/>
                <a:latin typeface="+mn-lt"/>
                <a:ea typeface="+mn-ea"/>
                <a:cs typeface="+mn-cs"/>
              </a:rPr>
              <a:t>Kaynak :</a:t>
            </a:r>
            <a:r>
              <a:rPr lang="tr-TR" sz="1200" b="0" i="0" kern="1200" dirty="0" err="1">
                <a:solidFill>
                  <a:schemeClr val="tx1"/>
                </a:solidFill>
                <a:effectLst/>
                <a:latin typeface="+mn-lt"/>
                <a:ea typeface="+mn-ea"/>
                <a:cs typeface="+mn-cs"/>
              </a:rPr>
              <a:t>https</a:t>
            </a: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www.hindawi.com</a:t>
            </a: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journals</a:t>
            </a:r>
            <a:r>
              <a:rPr lang="tr-TR" sz="1200" b="0" i="0" kern="1200" dirty="0">
                <a:solidFill>
                  <a:schemeClr val="tx1"/>
                </a:solidFill>
                <a:effectLst/>
                <a:latin typeface="+mn-lt"/>
                <a:ea typeface="+mn-ea"/>
                <a:cs typeface="+mn-cs"/>
              </a:rPr>
              <a:t>/</a:t>
            </a:r>
            <a:r>
              <a:rPr lang="tr-TR" sz="1200" b="0" i="0" kern="1200" dirty="0" err="1">
                <a:solidFill>
                  <a:schemeClr val="tx1"/>
                </a:solidFill>
                <a:effectLst/>
                <a:latin typeface="+mn-lt"/>
                <a:ea typeface="+mn-ea"/>
                <a:cs typeface="+mn-cs"/>
              </a:rPr>
              <a:t>jhe</a:t>
            </a:r>
            <a:r>
              <a:rPr lang="tr-TR" sz="1200" b="0" i="0" kern="1200">
                <a:solidFill>
                  <a:schemeClr val="tx1"/>
                </a:solidFill>
                <a:effectLst/>
                <a:latin typeface="+mn-lt"/>
                <a:ea typeface="+mn-ea"/>
                <a:cs typeface="+mn-cs"/>
              </a:rPr>
              <a:t>/2018/5812059/</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b="0"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7</a:t>
            </a:fld>
            <a:endParaRPr lang="tr-TR" dirty="0"/>
          </a:p>
        </p:txBody>
      </p:sp>
    </p:spTree>
    <p:extLst>
      <p:ext uri="{BB962C8B-B14F-4D97-AF65-F5344CB8AC3E}">
        <p14:creationId xmlns:p14="http://schemas.microsoft.com/office/powerpoint/2010/main" val="410585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err="1">
                <a:solidFill>
                  <a:schemeClr val="tx1"/>
                </a:solidFill>
                <a:effectLst/>
                <a:latin typeface="+mn-lt"/>
                <a:ea typeface="+mn-ea"/>
                <a:cs typeface="+mn-cs"/>
              </a:rPr>
              <a:t>YSA'nın</a:t>
            </a:r>
            <a:r>
              <a:rPr lang="tr-TR" sz="1200" b="0" i="0" kern="1200" dirty="0">
                <a:solidFill>
                  <a:schemeClr val="tx1"/>
                </a:solidFill>
                <a:effectLst/>
                <a:latin typeface="+mn-lt"/>
                <a:ea typeface="+mn-ea"/>
                <a:cs typeface="+mn-cs"/>
              </a:rPr>
              <a:t> her gizli katmanı için nöronların sayısı dahil olmak üzere ve </a:t>
            </a:r>
            <a:r>
              <a:rPr lang="tr-TR" sz="1200" b="0" i="0" kern="1200" dirty="0" err="1">
                <a:solidFill>
                  <a:schemeClr val="tx1"/>
                </a:solidFill>
                <a:effectLst/>
                <a:latin typeface="+mn-lt"/>
                <a:ea typeface="+mn-ea"/>
                <a:cs typeface="+mn-cs"/>
              </a:rPr>
              <a:t>anjiyogramların</a:t>
            </a:r>
            <a:r>
              <a:rPr lang="tr-TR" sz="1200" b="0" i="0" kern="1200" dirty="0">
                <a:solidFill>
                  <a:schemeClr val="tx1"/>
                </a:solidFill>
                <a:effectLst/>
                <a:latin typeface="+mn-lt"/>
                <a:ea typeface="+mn-ea"/>
                <a:cs typeface="+mn-cs"/>
              </a:rPr>
              <a:t> eğitim setinde ROC eğrisinin altındaki alanı kullanarak </a:t>
            </a:r>
            <a:r>
              <a:rPr lang="tr-TR" sz="1200" b="0" i="0" kern="1200" dirty="0" err="1">
                <a:solidFill>
                  <a:schemeClr val="tx1"/>
                </a:solidFill>
                <a:effectLst/>
                <a:latin typeface="+mn-lt"/>
                <a:ea typeface="+mn-ea"/>
                <a:cs typeface="+mn-cs"/>
              </a:rPr>
              <a:t>MGMF'nin</a:t>
            </a:r>
            <a:r>
              <a:rPr lang="tr-TR" sz="1200" b="0" i="0" kern="1200" dirty="0">
                <a:solidFill>
                  <a:schemeClr val="tx1"/>
                </a:solidFill>
                <a:effectLst/>
                <a:latin typeface="+mn-lt"/>
                <a:ea typeface="+mn-ea"/>
                <a:cs typeface="+mn-cs"/>
              </a:rPr>
              <a:t> optimum mimarisini elde etmek için boşluk oluşumunu gözlemliyor.</a:t>
            </a:r>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8</a:t>
            </a:fld>
            <a:endParaRPr lang="tr-TR" dirty="0"/>
          </a:p>
        </p:txBody>
      </p:sp>
    </p:spTree>
    <p:extLst>
      <p:ext uri="{BB962C8B-B14F-4D97-AF65-F5344CB8AC3E}">
        <p14:creationId xmlns:p14="http://schemas.microsoft.com/office/powerpoint/2010/main" val="1531620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b="0" i="0" kern="1200" dirty="0">
                <a:solidFill>
                  <a:schemeClr val="tx1"/>
                </a:solidFill>
                <a:effectLst/>
                <a:latin typeface="+mn-lt"/>
                <a:ea typeface="+mn-ea"/>
                <a:cs typeface="+mn-cs"/>
              </a:rPr>
              <a:t>Test setinden </a:t>
            </a:r>
            <a:r>
              <a:rPr lang="tr-TR" sz="1200" b="0" i="0" kern="1200" dirty="0" err="1">
                <a:solidFill>
                  <a:schemeClr val="tx1"/>
                </a:solidFill>
                <a:effectLst/>
                <a:latin typeface="+mn-lt"/>
                <a:ea typeface="+mn-ea"/>
                <a:cs typeface="+mn-cs"/>
              </a:rPr>
              <a:t>anjiyogramların</a:t>
            </a:r>
            <a:r>
              <a:rPr lang="tr-TR" sz="1200" b="0" i="0" kern="1200" dirty="0">
                <a:solidFill>
                  <a:schemeClr val="tx1"/>
                </a:solidFill>
                <a:effectLst/>
                <a:latin typeface="+mn-lt"/>
                <a:ea typeface="+mn-ea"/>
                <a:cs typeface="+mn-cs"/>
              </a:rPr>
              <a:t> alt kümesi. </a:t>
            </a:r>
          </a:p>
          <a:p>
            <a:pPr rtl="0"/>
            <a:r>
              <a:rPr lang="tr-TR" sz="1200" b="0" i="0" kern="1200" dirty="0">
                <a:solidFill>
                  <a:schemeClr val="tx1"/>
                </a:solidFill>
                <a:effectLst/>
                <a:latin typeface="+mn-lt"/>
                <a:ea typeface="+mn-ea"/>
                <a:cs typeface="+mn-cs"/>
              </a:rPr>
              <a:t>İkinci sıra: görüntülerin temel gerçeği. Kalan sekiz sıra önerilen MGFM yönteminin </a:t>
            </a:r>
            <a:r>
              <a:rPr lang="tr-TR" sz="1200" b="0" i="0" kern="1200" dirty="0" err="1">
                <a:solidFill>
                  <a:schemeClr val="tx1"/>
                </a:solidFill>
                <a:effectLst/>
                <a:latin typeface="+mn-lt"/>
                <a:ea typeface="+mn-ea"/>
                <a:cs typeface="+mn-cs"/>
              </a:rPr>
              <a:t>segmentasyon</a:t>
            </a:r>
            <a:r>
              <a:rPr lang="tr-TR" sz="1200" b="0" i="0" kern="1200" dirty="0">
                <a:solidFill>
                  <a:schemeClr val="tx1"/>
                </a:solidFill>
                <a:effectLst/>
                <a:latin typeface="+mn-lt"/>
                <a:ea typeface="+mn-ea"/>
                <a:cs typeface="+mn-cs"/>
              </a:rPr>
              <a:t> sonuçlarını gösterir.</a:t>
            </a:r>
            <a:endParaRPr lang="tr-TR" dirty="0"/>
          </a:p>
        </p:txBody>
      </p:sp>
      <p:sp>
        <p:nvSpPr>
          <p:cNvPr id="4" name="Slayt Numarası Yer Tutucusu 3"/>
          <p:cNvSpPr>
            <a:spLocks noGrp="1"/>
          </p:cNvSpPr>
          <p:nvPr>
            <p:ph type="sldNum" sz="quarter" idx="10"/>
          </p:nvPr>
        </p:nvSpPr>
        <p:spPr/>
        <p:txBody>
          <a:bodyPr rtlCol="0"/>
          <a:lstStyle/>
          <a:p>
            <a:pPr rtl="0"/>
            <a:fld id="{7EB040C8-62D2-4EA7-B200-D3B8C06AAFD8}" type="slidenum">
              <a:rPr lang="tr-TR" smtClean="0"/>
              <a:t>9</a:t>
            </a:fld>
            <a:endParaRPr lang="tr-TR" dirty="0"/>
          </a:p>
        </p:txBody>
      </p:sp>
    </p:spTree>
    <p:extLst>
      <p:ext uri="{BB962C8B-B14F-4D97-AF65-F5344CB8AC3E}">
        <p14:creationId xmlns:p14="http://schemas.microsoft.com/office/powerpoint/2010/main" val="1438785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p:bgPr>
        <a:solidFill>
          <a:schemeClr val="accent2"/>
        </a:solidFill>
        <a:effectLst/>
      </p:bgPr>
    </p:bg>
    <p:spTree>
      <p:nvGrpSpPr>
        <p:cNvPr id="1" name=""/>
        <p:cNvGrpSpPr/>
        <p:nvPr/>
      </p:nvGrpSpPr>
      <p:grpSpPr>
        <a:xfrm>
          <a:off x="0" y="0"/>
          <a:ext cx="0" cy="0"/>
          <a:chOff x="0" y="0"/>
          <a:chExt cx="0" cy="0"/>
        </a:xfrm>
      </p:grpSpPr>
      <p:sp>
        <p:nvSpPr>
          <p:cNvPr id="2" name="Başlık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tr-TR" noProof="0"/>
              <a:t>Asıl başlık stilini düzenlemek için tıklayın</a:t>
            </a:r>
            <a:endParaRPr lang="tr-TR" noProof="0" dirty="0"/>
          </a:p>
        </p:txBody>
      </p:sp>
      <p:sp>
        <p:nvSpPr>
          <p:cNvPr id="3" name="Alt Başlık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endParaRPr lang="tr-TR" noProof="0" dirty="0"/>
          </a:p>
        </p:txBody>
      </p:sp>
      <p:sp>
        <p:nvSpPr>
          <p:cNvPr id="7" name="Tarih Yer Tutucusu 6"/>
          <p:cNvSpPr>
            <a:spLocks noGrp="1"/>
          </p:cNvSpPr>
          <p:nvPr>
            <p:ph type="dt" sz="half" idx="10"/>
          </p:nvPr>
        </p:nvSpPr>
        <p:spPr/>
        <p:txBody>
          <a:bodyPr rtlCol="0"/>
          <a:lstStyle/>
          <a:p>
            <a:pPr rtl="0"/>
            <a:fld id="{862D0925-63A0-4802-966F-DF66D6C9B9B9}" type="datetime1">
              <a:rPr lang="tr-TR" noProof="0" smtClean="0"/>
              <a:t>11.08.2020</a:t>
            </a:fld>
            <a:endParaRPr lang="tr-TR" noProof="0" dirty="0"/>
          </a:p>
        </p:txBody>
      </p:sp>
      <p:sp>
        <p:nvSpPr>
          <p:cNvPr id="8" name="Alt Bilgi Yer Tutucusu 7"/>
          <p:cNvSpPr>
            <a:spLocks noGrp="1"/>
          </p:cNvSpPr>
          <p:nvPr>
            <p:ph type="ftr" sz="quarter" idx="11"/>
          </p:nvPr>
        </p:nvSpPr>
        <p:spPr/>
        <p:txBody>
          <a:bodyPr rtlCol="0"/>
          <a:lstStyle/>
          <a:p>
            <a:pPr rtl="0"/>
            <a:endParaRPr lang="tr-TR" noProof="0" dirty="0"/>
          </a:p>
        </p:txBody>
      </p:sp>
      <p:sp>
        <p:nvSpPr>
          <p:cNvPr id="9" name="Slayt Numarası Yer Tutucusu 8"/>
          <p:cNvSpPr>
            <a:spLocks noGrp="1"/>
          </p:cNvSpPr>
          <p:nvPr>
            <p:ph type="sldNum" sz="quarter" idx="12"/>
          </p:nvPr>
        </p:nvSpPr>
        <p:spPr/>
        <p:txBody>
          <a:bodyPr rtlCol="0"/>
          <a:lstStyle/>
          <a:p>
            <a:pPr rtl="0"/>
            <a:fld id="{8A7A6979-0714-4377-B894-6BE4C2D6E202}" type="slidenum">
              <a:rPr lang="tr-TR" noProof="0" smtClean="0"/>
              <a:pPr/>
              <a:t>‹#›</a:t>
            </a:fld>
            <a:endParaRPr lang="tr-TR"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Dikey Metin Yer Tutucusu 2"/>
          <p:cNvSpPr>
            <a:spLocks noGrp="1"/>
          </p:cNvSpPr>
          <p:nvPr>
            <p:ph type="body" orient="vert" idx="1"/>
          </p:nvPr>
        </p:nvSpPr>
        <p:spPr/>
        <p:txBody>
          <a:bodyPr vert="eaVert"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p:txBody>
          <a:bodyPr rtlCol="0"/>
          <a:lstStyle/>
          <a:p>
            <a:pPr rtl="0"/>
            <a:fld id="{BB14FDBB-C447-4DEC-A729-B886F85047CD}" type="datetime1">
              <a:rPr lang="tr-TR" noProof="0" smtClean="0"/>
              <a:t>11.08.2020</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8A7A6979-0714-4377-B894-6BE4C2D6E202}" type="slidenum">
              <a:rPr lang="tr-TR" noProof="0" smtClean="0"/>
              <a:t>‹#›</a:t>
            </a:fld>
            <a:endParaRPr lang="tr-TR"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653112" y="937260"/>
            <a:ext cx="1298608" cy="4983480"/>
          </a:xfrm>
        </p:spPr>
        <p:txBody>
          <a:bodyPr vert="eaVert" rtlCol="0"/>
          <a:lstStyle/>
          <a:p>
            <a:pPr rtl="0"/>
            <a:r>
              <a:rPr lang="tr-TR" noProof="0"/>
              <a:t>Asıl başlık stilini düzenlemek için tıklayın</a:t>
            </a:r>
            <a:endParaRPr lang="tr-TR" noProof="0" dirty="0"/>
          </a:p>
        </p:txBody>
      </p:sp>
      <p:sp>
        <p:nvSpPr>
          <p:cNvPr id="3" name="Dikey Metin Yer Tutucusu 2"/>
          <p:cNvSpPr>
            <a:spLocks noGrp="1"/>
          </p:cNvSpPr>
          <p:nvPr>
            <p:ph type="body" orient="vert" idx="1"/>
          </p:nvPr>
        </p:nvSpPr>
        <p:spPr>
          <a:xfrm>
            <a:off x="2231136" y="937260"/>
            <a:ext cx="6198489" cy="4983480"/>
          </a:xfrm>
        </p:spPr>
        <p:txBody>
          <a:bodyPr vert="eaVert"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p:txBody>
          <a:bodyPr rtlCol="0"/>
          <a:lstStyle/>
          <a:p>
            <a:pPr rtl="0"/>
            <a:fld id="{09C916DB-8DE1-4323-98C9-6C002C5C6370}" type="datetime1">
              <a:rPr lang="tr-TR" noProof="0" smtClean="0"/>
              <a:t>11.08.2020</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8A7A6979-0714-4377-B894-6BE4C2D6E202}" type="slidenum">
              <a:rPr lang="tr-TR" noProof="0" smtClean="0"/>
              <a:t>‹#›</a:t>
            </a:fld>
            <a:endParaRPr lang="tr-TR"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İçerik Yer Tutucusu 2"/>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7" name="Tarih Yer Tutucusu 6"/>
          <p:cNvSpPr>
            <a:spLocks noGrp="1"/>
          </p:cNvSpPr>
          <p:nvPr>
            <p:ph type="dt" sz="half" idx="10"/>
          </p:nvPr>
        </p:nvSpPr>
        <p:spPr/>
        <p:txBody>
          <a:bodyPr rtlCol="0"/>
          <a:lstStyle/>
          <a:p>
            <a:pPr rtl="0"/>
            <a:fld id="{966A6FBA-E616-4255-8CEB-315C2D15700D}" type="datetime1">
              <a:rPr lang="tr-TR" noProof="0" smtClean="0"/>
              <a:t>11.08.2020</a:t>
            </a:fld>
            <a:endParaRPr lang="tr-TR" noProof="0" dirty="0"/>
          </a:p>
        </p:txBody>
      </p:sp>
      <p:sp>
        <p:nvSpPr>
          <p:cNvPr id="8" name="Alt Bilgi Yer Tutucusu 7"/>
          <p:cNvSpPr>
            <a:spLocks noGrp="1"/>
          </p:cNvSpPr>
          <p:nvPr>
            <p:ph type="ftr" sz="quarter" idx="11"/>
          </p:nvPr>
        </p:nvSpPr>
        <p:spPr/>
        <p:txBody>
          <a:bodyPr rtlCol="0"/>
          <a:lstStyle/>
          <a:p>
            <a:pPr rtl="0"/>
            <a:endParaRPr lang="tr-TR" noProof="0" dirty="0"/>
          </a:p>
        </p:txBody>
      </p:sp>
      <p:sp>
        <p:nvSpPr>
          <p:cNvPr id="9" name="Slayt Numarası Yer Tutucusu 8"/>
          <p:cNvSpPr>
            <a:spLocks noGrp="1"/>
          </p:cNvSpPr>
          <p:nvPr>
            <p:ph type="sldNum" sz="quarter" idx="12"/>
          </p:nvPr>
        </p:nvSpPr>
        <p:spPr/>
        <p:txBody>
          <a:bodyPr rtlCol="0"/>
          <a:lstStyle/>
          <a:p>
            <a:pPr rtl="0"/>
            <a:fld id="{8A7A6979-0714-4377-B894-6BE4C2D6E202}" type="slidenum">
              <a:rPr lang="tr-TR" noProof="0" smtClean="0"/>
              <a:pPr/>
              <a:t>‹#›</a:t>
            </a:fld>
            <a:endParaRPr lang="tr-TR"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Başlığı">
    <p:bg>
      <p:bgPr>
        <a:solidFill>
          <a:schemeClr val="accent1"/>
        </a:solidFill>
        <a:effectLst/>
      </p:bgPr>
    </p:bg>
    <p:spTree>
      <p:nvGrpSpPr>
        <p:cNvPr id="1" name=""/>
        <p:cNvGrpSpPr/>
        <p:nvPr/>
      </p:nvGrpSpPr>
      <p:grpSpPr>
        <a:xfrm>
          <a:off x="0" y="0"/>
          <a:ext cx="0" cy="0"/>
          <a:chOff x="0" y="0"/>
          <a:chExt cx="0" cy="0"/>
        </a:xfrm>
      </p:grpSpPr>
      <p:sp>
        <p:nvSpPr>
          <p:cNvPr id="2" name="Başlık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tr-TR" noProof="0"/>
              <a:t>Asıl başlık stilini düzenlemek için tıklayın</a:t>
            </a:r>
            <a:endParaRPr lang="tr-TR" noProof="0" dirty="0"/>
          </a:p>
        </p:txBody>
      </p:sp>
      <p:sp>
        <p:nvSpPr>
          <p:cNvPr id="3" name="Metin Yer Tutucusu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a:t>Asıl metin stillerini düzenlemek için tıklayın</a:t>
            </a:r>
          </a:p>
        </p:txBody>
      </p:sp>
      <p:sp>
        <p:nvSpPr>
          <p:cNvPr id="7" name="Tarih Yer Tutucusu 6"/>
          <p:cNvSpPr>
            <a:spLocks noGrp="1"/>
          </p:cNvSpPr>
          <p:nvPr>
            <p:ph type="dt" sz="half" idx="10"/>
          </p:nvPr>
        </p:nvSpPr>
        <p:spPr/>
        <p:txBody>
          <a:bodyPr rtlCol="0"/>
          <a:lstStyle/>
          <a:p>
            <a:pPr rtl="0"/>
            <a:fld id="{7E9CEF58-5575-43E9-906B-ADD101C0AE4F}" type="datetime1">
              <a:rPr lang="tr-TR" noProof="0" smtClean="0"/>
              <a:t>11.08.2020</a:t>
            </a:fld>
            <a:endParaRPr lang="tr-TR" noProof="0" dirty="0"/>
          </a:p>
        </p:txBody>
      </p:sp>
      <p:sp>
        <p:nvSpPr>
          <p:cNvPr id="8" name="Alt Bilgi Yer Tutucusu 7"/>
          <p:cNvSpPr>
            <a:spLocks noGrp="1"/>
          </p:cNvSpPr>
          <p:nvPr>
            <p:ph type="ftr" sz="quarter" idx="11"/>
          </p:nvPr>
        </p:nvSpPr>
        <p:spPr/>
        <p:txBody>
          <a:bodyPr rtlCol="0"/>
          <a:lstStyle/>
          <a:p>
            <a:pPr rtl="0"/>
            <a:endParaRPr lang="tr-TR" noProof="0" dirty="0"/>
          </a:p>
        </p:txBody>
      </p:sp>
      <p:sp>
        <p:nvSpPr>
          <p:cNvPr id="9" name="Slayt Numarası Yer Tutucusu 8"/>
          <p:cNvSpPr>
            <a:spLocks noGrp="1"/>
          </p:cNvSpPr>
          <p:nvPr>
            <p:ph type="sldNum" sz="quarter" idx="12"/>
          </p:nvPr>
        </p:nvSpPr>
        <p:spPr/>
        <p:txBody>
          <a:bodyPr rtlCol="0"/>
          <a:lstStyle/>
          <a:p>
            <a:pPr rtl="0"/>
            <a:fld id="{8A7A6979-0714-4377-B894-6BE4C2D6E202}" type="slidenum">
              <a:rPr lang="tr-TR" noProof="0" smtClean="0"/>
              <a:pPr/>
              <a:t>‹#›</a:t>
            </a:fld>
            <a:endParaRPr lang="tr-TR"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İçerik Yer Tutucusu 2"/>
          <p:cNvSpPr>
            <a:spLocks noGrp="1"/>
          </p:cNvSpPr>
          <p:nvPr>
            <p:ph sz="half" idx="1"/>
          </p:nvPr>
        </p:nvSpPr>
        <p:spPr>
          <a:xfrm>
            <a:off x="1581912" y="2638044"/>
            <a:ext cx="4271771" cy="3101982"/>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İçerik Yer Tutucusu 3"/>
          <p:cNvSpPr>
            <a:spLocks noGrp="1"/>
          </p:cNvSpPr>
          <p:nvPr>
            <p:ph sz="half" idx="2"/>
          </p:nvPr>
        </p:nvSpPr>
        <p:spPr>
          <a:xfrm>
            <a:off x="6338315" y="2638044"/>
            <a:ext cx="4270247" cy="3101982"/>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8" name="Tarih Yer Tutucusu 7"/>
          <p:cNvSpPr>
            <a:spLocks noGrp="1"/>
          </p:cNvSpPr>
          <p:nvPr>
            <p:ph type="dt" sz="half" idx="10"/>
          </p:nvPr>
        </p:nvSpPr>
        <p:spPr/>
        <p:txBody>
          <a:bodyPr rtlCol="0"/>
          <a:lstStyle/>
          <a:p>
            <a:pPr rtl="0"/>
            <a:fld id="{52984A9F-AC6C-4ECF-B366-80ECC27313F6}" type="datetime1">
              <a:rPr lang="tr-TR" noProof="0" smtClean="0"/>
              <a:t>11.08.2020</a:t>
            </a:fld>
            <a:endParaRPr lang="tr-TR" noProof="0" dirty="0"/>
          </a:p>
        </p:txBody>
      </p:sp>
      <p:sp>
        <p:nvSpPr>
          <p:cNvPr id="9" name="Alt Bilgi Yer Tutucusu 8"/>
          <p:cNvSpPr>
            <a:spLocks noGrp="1"/>
          </p:cNvSpPr>
          <p:nvPr>
            <p:ph type="ftr" sz="quarter" idx="11"/>
          </p:nvPr>
        </p:nvSpPr>
        <p:spPr/>
        <p:txBody>
          <a:bodyPr rtlCol="0"/>
          <a:lstStyle/>
          <a:p>
            <a:pPr rtl="0"/>
            <a:endParaRPr lang="tr-TR" noProof="0" dirty="0"/>
          </a:p>
        </p:txBody>
      </p:sp>
      <p:sp>
        <p:nvSpPr>
          <p:cNvPr id="10" name="Slayt Numarası Yer Tutucusu 9"/>
          <p:cNvSpPr>
            <a:spLocks noGrp="1"/>
          </p:cNvSpPr>
          <p:nvPr>
            <p:ph type="sldNum" sz="quarter" idx="12"/>
          </p:nvPr>
        </p:nvSpPr>
        <p:spPr/>
        <p:txBody>
          <a:bodyPr rtlCol="0"/>
          <a:lstStyle/>
          <a:p>
            <a:pPr rtl="0"/>
            <a:fld id="{8A7A6979-0714-4377-B894-6BE4C2D6E202}" type="slidenum">
              <a:rPr lang="tr-TR" noProof="0" smtClean="0"/>
              <a:t>‹#›</a:t>
            </a:fld>
            <a:endParaRPr lang="tr-TR"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p:cNvSpPr>
            <a:spLocks noGrp="1"/>
          </p:cNvSpPr>
          <p:nvPr>
            <p:ph sz="half" idx="2"/>
          </p:nvPr>
        </p:nvSpPr>
        <p:spPr>
          <a:xfrm>
            <a:off x="1583436" y="3143250"/>
            <a:ext cx="4270248" cy="2596776"/>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6" name="İçerik Yer Tutucusu 5"/>
          <p:cNvSpPr>
            <a:spLocks noGrp="1"/>
          </p:cNvSpPr>
          <p:nvPr>
            <p:ph sz="quarter" idx="4"/>
          </p:nvPr>
        </p:nvSpPr>
        <p:spPr>
          <a:xfrm>
            <a:off x="6338316" y="3143250"/>
            <a:ext cx="4253484" cy="2596776"/>
          </a:xfrm>
        </p:spPr>
        <p:txBody>
          <a:bodyPr rtlCol="0"/>
          <a:lstStyle>
            <a:lvl5pPr>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11" name="Metin Yer Tutucusu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7" name="Tarih Yer Tutucusu 6"/>
          <p:cNvSpPr>
            <a:spLocks noGrp="1"/>
          </p:cNvSpPr>
          <p:nvPr>
            <p:ph type="dt" sz="half" idx="10"/>
          </p:nvPr>
        </p:nvSpPr>
        <p:spPr/>
        <p:txBody>
          <a:bodyPr rtlCol="0"/>
          <a:lstStyle/>
          <a:p>
            <a:pPr rtl="0"/>
            <a:fld id="{BE90049C-D7EB-4237-90D7-B93A58CBF9C0}" type="datetime1">
              <a:rPr lang="tr-TR" noProof="0" smtClean="0"/>
              <a:t>11.08.2020</a:t>
            </a:fld>
            <a:endParaRPr lang="tr-TR" noProof="0" dirty="0"/>
          </a:p>
        </p:txBody>
      </p:sp>
      <p:sp>
        <p:nvSpPr>
          <p:cNvPr id="8" name="Alt Bilgi Yer Tutucusu 7"/>
          <p:cNvSpPr>
            <a:spLocks noGrp="1"/>
          </p:cNvSpPr>
          <p:nvPr>
            <p:ph type="ftr" sz="quarter" idx="11"/>
          </p:nvPr>
        </p:nvSpPr>
        <p:spPr/>
        <p:txBody>
          <a:bodyPr rtlCol="0"/>
          <a:lstStyle/>
          <a:p>
            <a:pPr rtl="0"/>
            <a:endParaRPr lang="tr-TR" noProof="0" dirty="0"/>
          </a:p>
        </p:txBody>
      </p:sp>
      <p:sp>
        <p:nvSpPr>
          <p:cNvPr id="9" name="Slayt Numarası Yer Tutucusu 8"/>
          <p:cNvSpPr>
            <a:spLocks noGrp="1"/>
          </p:cNvSpPr>
          <p:nvPr>
            <p:ph type="sldNum" sz="quarter" idx="12"/>
          </p:nvPr>
        </p:nvSpPr>
        <p:spPr/>
        <p:txBody>
          <a:bodyPr rtlCol="0"/>
          <a:lstStyle/>
          <a:p>
            <a:pPr rtl="0"/>
            <a:fld id="{8A7A6979-0714-4377-B894-6BE4C2D6E202}" type="slidenum">
              <a:rPr lang="tr-TR" noProof="0" smtClean="0"/>
              <a:t>‹#›</a:t>
            </a:fld>
            <a:endParaRPr lang="tr-TR" noProof="0" dirty="0"/>
          </a:p>
        </p:txBody>
      </p:sp>
      <p:sp>
        <p:nvSpPr>
          <p:cNvPr id="10" name="Başlık 9"/>
          <p:cNvSpPr>
            <a:spLocks noGrp="1"/>
          </p:cNvSpPr>
          <p:nvPr>
            <p:ph type="title"/>
          </p:nvPr>
        </p:nvSpPr>
        <p:spPr/>
        <p:txBody>
          <a:bodyPr rtlCol="0"/>
          <a:lstStyle/>
          <a:p>
            <a:pPr rtl="0"/>
            <a:r>
              <a:rPr lang="tr-TR" noProof="0"/>
              <a:t>Asıl başlık stilini düzenlemek için tıklayın</a:t>
            </a:r>
            <a:endParaRPr lang="tr-TR"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Tarih Yer Tutucusu 2"/>
          <p:cNvSpPr>
            <a:spLocks noGrp="1"/>
          </p:cNvSpPr>
          <p:nvPr>
            <p:ph type="dt" sz="half" idx="10"/>
          </p:nvPr>
        </p:nvSpPr>
        <p:spPr/>
        <p:txBody>
          <a:bodyPr rtlCol="0"/>
          <a:lstStyle/>
          <a:p>
            <a:pPr rtl="0"/>
            <a:fld id="{685CD8AF-4FAE-4FC6-BAA1-5107FE31C635}" type="datetime1">
              <a:rPr lang="tr-TR" noProof="0" smtClean="0"/>
              <a:t>11.08.2020</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8A7A6979-0714-4377-B894-6BE4C2D6E202}" type="slidenum">
              <a:rPr lang="tr-TR" noProof="0" smtClean="0"/>
              <a:t>‹#›</a:t>
            </a:fld>
            <a:endParaRPr lang="tr-TR"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p:cNvSpPr>
            <a:spLocks noGrp="1"/>
          </p:cNvSpPr>
          <p:nvPr>
            <p:ph type="dt" sz="half" idx="10"/>
          </p:nvPr>
        </p:nvSpPr>
        <p:spPr/>
        <p:txBody>
          <a:bodyPr rtlCol="0"/>
          <a:lstStyle/>
          <a:p>
            <a:pPr rtl="0"/>
            <a:fld id="{90357D55-8F0E-405A-937E-58F0A7856758}" type="datetime1">
              <a:rPr lang="tr-TR" noProof="0" smtClean="0"/>
              <a:t>11.08.2020</a:t>
            </a:fld>
            <a:endParaRPr lang="tr-TR" noProof="0" dirty="0"/>
          </a:p>
        </p:txBody>
      </p:sp>
      <p:sp>
        <p:nvSpPr>
          <p:cNvPr id="3" name="Alt Bilgi Yer Tutucusu 2"/>
          <p:cNvSpPr>
            <a:spLocks noGrp="1"/>
          </p:cNvSpPr>
          <p:nvPr>
            <p:ph type="ftr" sz="quarter" idx="11"/>
          </p:nvPr>
        </p:nvSpPr>
        <p:spPr/>
        <p:txBody>
          <a:bodyPr rtlCol="0"/>
          <a:lstStyle/>
          <a:p>
            <a:pPr rtl="0"/>
            <a:endParaRPr lang="tr-TR" noProof="0" dirty="0"/>
          </a:p>
        </p:txBody>
      </p:sp>
      <p:sp>
        <p:nvSpPr>
          <p:cNvPr id="4" name="Slayt Numarası Yer Tutucusu 3"/>
          <p:cNvSpPr>
            <a:spLocks noGrp="1"/>
          </p:cNvSpPr>
          <p:nvPr>
            <p:ph type="sldNum" sz="quarter" idx="12"/>
          </p:nvPr>
        </p:nvSpPr>
        <p:spPr/>
        <p:txBody>
          <a:bodyPr rtlCol="0"/>
          <a:lstStyle/>
          <a:p>
            <a:pPr rtl="0"/>
            <a:fld id="{8A7A6979-0714-4377-B894-6BE4C2D6E202}" type="slidenum">
              <a:rPr lang="tr-TR" noProof="0" smtClean="0"/>
              <a:t>‹#›</a:t>
            </a:fld>
            <a:endParaRPr lang="tr-TR"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6" name="Dikdörtgen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tr-TR" noProof="0"/>
              <a:t>Asıl başlık stilini düzenlemek için tıklayın</a:t>
            </a:r>
            <a:endParaRPr lang="tr-TR" noProof="0" dirty="0"/>
          </a:p>
        </p:txBody>
      </p:sp>
      <p:sp>
        <p:nvSpPr>
          <p:cNvPr id="3" name="İçerik Yer Tutucusu 2"/>
          <p:cNvSpPr>
            <a:spLocks noGrp="1"/>
          </p:cNvSpPr>
          <p:nvPr>
            <p:ph idx="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Metin Yer Tutucusu 3"/>
          <p:cNvSpPr>
            <a:spLocks noGrp="1"/>
          </p:cNvSpPr>
          <p:nvPr>
            <p:ph type="body" sz="half" idx="2"/>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9" name="Tarih Yer Tutucusu 8"/>
          <p:cNvSpPr>
            <a:spLocks noGrp="1"/>
          </p:cNvSpPr>
          <p:nvPr>
            <p:ph type="dt" sz="half" idx="10"/>
          </p:nvPr>
        </p:nvSpPr>
        <p:spPr/>
        <p:txBody>
          <a:bodyPr rtlCol="0"/>
          <a:lstStyle/>
          <a:p>
            <a:pPr rtl="0"/>
            <a:fld id="{4561A246-F6CE-4EDB-B8DF-CEB8D841B72D}" type="datetime1">
              <a:rPr lang="tr-TR" noProof="0" smtClean="0"/>
              <a:t>11.08.2020</a:t>
            </a:fld>
            <a:endParaRPr lang="tr-TR" noProof="0" dirty="0"/>
          </a:p>
        </p:txBody>
      </p:sp>
      <p:sp>
        <p:nvSpPr>
          <p:cNvPr id="10" name="Alt Bilgi Yer Tutucusu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tr-TR" noProof="0" dirty="0"/>
          </a:p>
        </p:txBody>
      </p:sp>
      <p:sp>
        <p:nvSpPr>
          <p:cNvPr id="11" name="Slayt Numarası Yer Tutucusu 10"/>
          <p:cNvSpPr>
            <a:spLocks noGrp="1"/>
          </p:cNvSpPr>
          <p:nvPr>
            <p:ph type="sldNum" sz="quarter" idx="12"/>
          </p:nvPr>
        </p:nvSpPr>
        <p:spPr/>
        <p:txBody>
          <a:bodyPr rtlCol="0"/>
          <a:lstStyle/>
          <a:p>
            <a:pPr rtl="0"/>
            <a:fld id="{8A7A6979-0714-4377-B894-6BE4C2D6E202}" type="slidenum">
              <a:rPr lang="tr-TR" noProof="0" smtClean="0"/>
              <a:t>‹#›</a:t>
            </a:fld>
            <a:endParaRPr lang="tr-TR"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18" name="Dikdörtgen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tr-TR" noProof="0"/>
              <a:t>Asıl başlık stilini düzenlemek için tıklayın</a:t>
            </a:r>
            <a:endParaRPr lang="tr-TR" noProof="0" dirty="0"/>
          </a:p>
        </p:txBody>
      </p:sp>
      <p:sp>
        <p:nvSpPr>
          <p:cNvPr id="3" name="Resim Yer Tutucusu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endParaRPr lang="tr-TR" noProof="0" dirty="0"/>
          </a:p>
        </p:txBody>
      </p:sp>
      <p:sp>
        <p:nvSpPr>
          <p:cNvPr id="4" name="Metin Yer Tutucusu 3"/>
          <p:cNvSpPr>
            <a:spLocks noGrp="1"/>
          </p:cNvSpPr>
          <p:nvPr>
            <p:ph type="body" sz="half" idx="2"/>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8" name="Tarih Yer Tutucusu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61AF41A0-8758-4DD1-8DC3-D43CCE13E107}" type="datetime1">
              <a:rPr lang="tr-TR" noProof="0" smtClean="0"/>
              <a:t>11.08.2020</a:t>
            </a:fld>
            <a:endParaRPr lang="tr-TR" noProof="0" dirty="0"/>
          </a:p>
        </p:txBody>
      </p:sp>
      <p:sp>
        <p:nvSpPr>
          <p:cNvPr id="9" name="Alt Bilgi Yer Tutucusu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tr-TR" noProof="0" dirty="0"/>
          </a:p>
        </p:txBody>
      </p:sp>
      <p:sp>
        <p:nvSpPr>
          <p:cNvPr id="10" name="Slayt Numarası Yer Tutucusu 9"/>
          <p:cNvSpPr>
            <a:spLocks noGrp="1"/>
          </p:cNvSpPr>
          <p:nvPr>
            <p:ph type="sldNum" sz="quarter" idx="12"/>
          </p:nvPr>
        </p:nvSpPr>
        <p:spPr/>
        <p:txBody>
          <a:bodyPr rtlCol="0"/>
          <a:lstStyle/>
          <a:p>
            <a:pPr rtl="0"/>
            <a:fld id="{8A7A6979-0714-4377-B894-6BE4C2D6E202}" type="slidenum">
              <a:rPr lang="tr-TR" noProof="0" smtClean="0"/>
              <a:t>‹#›</a:t>
            </a:fld>
            <a:endParaRPr lang="tr-TR"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Başlık Yer Tutucusu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tr-TR" noProof="0" dirty="0"/>
              <a:t>Asıl başlık stilini düzenlemek için tıklayın</a:t>
            </a:r>
          </a:p>
        </p:txBody>
      </p:sp>
      <p:sp>
        <p:nvSpPr>
          <p:cNvPr id="3" name="Metin Yer Tutucusu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4" name="Tarih Yer Tutucusu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latin typeface="Calibri" panose="020F0502020204030204" pitchFamily="34" charset="0"/>
              </a:defRPr>
            </a:lvl1pPr>
          </a:lstStyle>
          <a:p>
            <a:fld id="{2F068C8E-B5EE-4899-ADF2-736325C2943F}" type="datetime1">
              <a:rPr lang="tr-TR" noProof="0" smtClean="0"/>
              <a:t>11.08.2020</a:t>
            </a:fld>
            <a:endParaRPr lang="tr-TR" noProof="0" dirty="0"/>
          </a:p>
        </p:txBody>
      </p:sp>
      <p:sp>
        <p:nvSpPr>
          <p:cNvPr id="5" name="Alt Bilgi Yer Tutucusu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latin typeface="Calibri" panose="020F0502020204030204" pitchFamily="34" charset="0"/>
              </a:defRPr>
            </a:lvl1pPr>
          </a:lstStyle>
          <a:p>
            <a:endParaRPr lang="tr-TR" noProof="0" dirty="0"/>
          </a:p>
        </p:txBody>
      </p:sp>
      <p:sp>
        <p:nvSpPr>
          <p:cNvPr id="6" name="Slayt Numarası Yer Tutucusu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latin typeface="Calibri" panose="020F0502020204030204" pitchFamily="34" charset="0"/>
              </a:defRPr>
            </a:lvl1pPr>
          </a:lstStyle>
          <a:p>
            <a:fld id="{8A7A6979-0714-4377-B894-6BE4C2D6E202}" type="slidenum">
              <a:rPr lang="tr-TR" noProof="0" smtClean="0"/>
              <a:pPr/>
              <a:t>‹#›</a:t>
            </a:fld>
            <a:endParaRPr lang="tr-TR" noProof="0"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Calibri" panose="020F050202020403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Calibri" panose="020F050202020403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Calibri" panose="020F0502020204030204" pitchFamily="34" charset="0"/>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jp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jp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jp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jp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jp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jpg"/><Relationship Id="rId7"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jpg"/><Relationship Id="rId7"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jpg"/><Relationship Id="rId7"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66.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67.jp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68.jpg"/></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71.gif"/></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72.gif"/></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73.gif"/></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74.gif"/></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75.gif"/></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76.gif"/></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77.gif"/></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78.jpg"/></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79.gif"/></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80.jpg"/></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81.gif"/></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82.gif"/></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80.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sp>
        <p:nvSpPr>
          <p:cNvPr id="2" name="Başlık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tr-TR" dirty="0">
                <a:solidFill>
                  <a:schemeClr val="tx1"/>
                </a:solidFill>
              </a:rPr>
              <a:t>Yapay zeka ve alt dallarının tıp alanında kullanımı</a:t>
            </a:r>
          </a:p>
        </p:txBody>
      </p:sp>
      <p:sp>
        <p:nvSpPr>
          <p:cNvPr id="3" name="Alt Başlık 2">
            <a:extLst>
              <a:ext uri="{FF2B5EF4-FFF2-40B4-BE49-F238E27FC236}">
                <a16:creationId xmlns:a16="http://schemas.microsoft.com/office/drawing/2014/main" id="{74B4D8F8-4E82-4BDB-B682-C4008F4B24EF}"/>
              </a:ext>
            </a:extLst>
          </p:cNvPr>
          <p:cNvSpPr>
            <a:spLocks noGrp="1"/>
          </p:cNvSpPr>
          <p:nvPr>
            <p:ph type="subTitle" idx="1"/>
          </p:nvPr>
        </p:nvSpPr>
        <p:spPr>
          <a:xfrm>
            <a:off x="1600200" y="4352544"/>
            <a:ext cx="9098280" cy="2505456"/>
          </a:xfrm>
        </p:spPr>
        <p:txBody>
          <a:bodyPr rtlCol="0">
            <a:normAutofit fontScale="92500" lnSpcReduction="20000"/>
          </a:bodyPr>
          <a:lstStyle/>
          <a:p>
            <a:pPr rtl="0"/>
            <a:r>
              <a:rPr lang="tr-TR" dirty="0">
                <a:solidFill>
                  <a:srgbClr val="FFFFFF"/>
                </a:solidFill>
              </a:rPr>
              <a:t>2020</a:t>
            </a:r>
          </a:p>
          <a:p>
            <a:pPr rtl="0"/>
            <a:r>
              <a:rPr lang="tr-TR" dirty="0">
                <a:solidFill>
                  <a:srgbClr val="FFFFFF"/>
                </a:solidFill>
              </a:rPr>
              <a:t>NKU</a:t>
            </a:r>
          </a:p>
          <a:p>
            <a:pPr rtl="0"/>
            <a:r>
              <a:rPr lang="tr-TR" dirty="0">
                <a:solidFill>
                  <a:srgbClr val="FFFFFF"/>
                </a:solidFill>
              </a:rPr>
              <a:t>Bilgisayar Mühendisliği</a:t>
            </a:r>
          </a:p>
          <a:p>
            <a:pPr rtl="0"/>
            <a:r>
              <a:rPr lang="tr-TR">
                <a:solidFill>
                  <a:srgbClr val="FFFFFF"/>
                </a:solidFill>
              </a:rPr>
              <a:t>Bitirme Projesi</a:t>
            </a:r>
            <a:endParaRPr lang="tr-TR" dirty="0">
              <a:solidFill>
                <a:srgbClr val="FFFFFF"/>
              </a:solidFill>
            </a:endParaRPr>
          </a:p>
          <a:p>
            <a:pPr rtl="0"/>
            <a:r>
              <a:rPr lang="tr-TR" dirty="0">
                <a:solidFill>
                  <a:srgbClr val="FFFFFF"/>
                </a:solidFill>
              </a:rPr>
              <a:t>2170656022</a:t>
            </a:r>
          </a:p>
          <a:p>
            <a:pPr rtl="0"/>
            <a:r>
              <a:rPr lang="tr-TR" dirty="0">
                <a:solidFill>
                  <a:srgbClr val="FFFFFF"/>
                </a:solidFill>
              </a:rPr>
              <a:t>Ayşe DEMİRKAN</a:t>
            </a:r>
          </a:p>
          <a:p>
            <a:pPr rtl="0"/>
            <a:r>
              <a:rPr lang="tr-TR" dirty="0" err="1">
                <a:solidFill>
                  <a:srgbClr val="FFFFFF"/>
                </a:solidFill>
              </a:rPr>
              <a:t>Danışman:Dr.Nusret</a:t>
            </a:r>
            <a:r>
              <a:rPr lang="tr-TR" dirty="0">
                <a:solidFill>
                  <a:srgbClr val="FFFFFF"/>
                </a:solidFill>
              </a:rPr>
              <a:t> BULUŞ</a:t>
            </a:r>
          </a:p>
          <a:p>
            <a:pPr rtl="0"/>
            <a:endParaRPr lang="tr-TR" dirty="0">
              <a:solidFill>
                <a:srgbClr val="FFFFFF"/>
              </a:solidFill>
            </a:endParaRPr>
          </a:p>
          <a:p>
            <a:pPr rtl="0"/>
            <a:endParaRPr lang="tr-TR" dirty="0">
              <a:solidFill>
                <a:srgbClr val="FFFFFF"/>
              </a:solidFill>
            </a:endParaRPr>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sp>
        <p:nvSpPr>
          <p:cNvPr id="2" name="Başlık 1">
            <a:extLst>
              <a:ext uri="{FF2B5EF4-FFF2-40B4-BE49-F238E27FC236}">
                <a16:creationId xmlns:a16="http://schemas.microsoft.com/office/drawing/2014/main" id="{646D0423-92ED-41A8-B13E-ED2A99FC380C}"/>
              </a:ext>
            </a:extLst>
          </p:cNvPr>
          <p:cNvSpPr>
            <a:spLocks noGrp="1"/>
          </p:cNvSpPr>
          <p:nvPr>
            <p:ph type="ctrTitle"/>
          </p:nvPr>
        </p:nvSpPr>
        <p:spPr>
          <a:xfrm>
            <a:off x="1226634" y="1163773"/>
            <a:ext cx="9387468" cy="2683366"/>
          </a:xfrm>
          <a:solidFill>
            <a:schemeClr val="bg1">
              <a:alpha val="60000"/>
            </a:schemeClr>
          </a:solidFill>
          <a:ln w="38100" cap="sq">
            <a:solidFill>
              <a:schemeClr val="tx1"/>
            </a:solidFill>
            <a:miter lim="800000"/>
          </a:ln>
        </p:spPr>
        <p:txBody>
          <a:bodyPr rtlCol="0" anchor="ctr">
            <a:normAutofit fontScale="90000"/>
          </a:bodyPr>
          <a:lstStyle/>
          <a:p>
            <a:r>
              <a:rPr lang="tr-TR" b="1" dirty="0">
                <a:solidFill>
                  <a:schemeClr val="tx1"/>
                </a:solidFill>
              </a:rPr>
              <a:t>Lokal İkili Desen ve Destek Vektör Makinesi Kullanılarak Göğüs Röntgeni Görüntüleri İçin Etkili </a:t>
            </a:r>
            <a:r>
              <a:rPr lang="tr-TR" b="1" dirty="0" err="1">
                <a:solidFill>
                  <a:schemeClr val="tx1"/>
                </a:solidFill>
              </a:rPr>
              <a:t>Pnömotoraks</a:t>
            </a:r>
            <a:r>
              <a:rPr lang="tr-TR" b="1" dirty="0">
                <a:solidFill>
                  <a:schemeClr val="tx1"/>
                </a:solidFill>
              </a:rPr>
              <a:t> Tespiti</a:t>
            </a:r>
            <a:br>
              <a:rPr lang="tr-TR" b="1" dirty="0"/>
            </a:br>
            <a:endParaRPr lang="tr-TR" dirty="0">
              <a:solidFill>
                <a:schemeClr val="tx1"/>
              </a:solidFill>
            </a:endParaRPr>
          </a:p>
        </p:txBody>
      </p:sp>
      <p:sp>
        <p:nvSpPr>
          <p:cNvPr id="3" name="Alt Başlık 2">
            <a:extLst>
              <a:ext uri="{FF2B5EF4-FFF2-40B4-BE49-F238E27FC236}">
                <a16:creationId xmlns:a16="http://schemas.microsoft.com/office/drawing/2014/main" id="{74B4D8F8-4E82-4BDB-B682-C4008F4B24EF}"/>
              </a:ext>
            </a:extLst>
          </p:cNvPr>
          <p:cNvSpPr>
            <a:spLocks noGrp="1"/>
          </p:cNvSpPr>
          <p:nvPr>
            <p:ph type="subTitle" idx="1"/>
          </p:nvPr>
        </p:nvSpPr>
        <p:spPr>
          <a:xfrm>
            <a:off x="1600200" y="4352544"/>
            <a:ext cx="9098280" cy="2505456"/>
          </a:xfrm>
        </p:spPr>
        <p:txBody>
          <a:bodyPr rtlCol="0">
            <a:normAutofit/>
          </a:bodyPr>
          <a:lstStyle/>
          <a:p>
            <a:pPr rtl="0"/>
            <a:r>
              <a:rPr lang="tr-TR" dirty="0" err="1">
                <a:solidFill>
                  <a:srgbClr val="FFFFFF"/>
                </a:solidFill>
              </a:rPr>
              <a:t>Tıp:Göğüs</a:t>
            </a:r>
            <a:r>
              <a:rPr lang="tr-TR" dirty="0">
                <a:solidFill>
                  <a:srgbClr val="FFFFFF"/>
                </a:solidFill>
              </a:rPr>
              <a:t> Kafesi(Akciğer)</a:t>
            </a:r>
          </a:p>
          <a:p>
            <a:pPr rtl="0"/>
            <a:r>
              <a:rPr lang="tr-TR" dirty="0">
                <a:solidFill>
                  <a:srgbClr val="FFFFFF"/>
                </a:solidFill>
              </a:rPr>
              <a:t>Yapay </a:t>
            </a:r>
            <a:r>
              <a:rPr lang="tr-TR" dirty="0" err="1">
                <a:solidFill>
                  <a:srgbClr val="FFFFFF"/>
                </a:solidFill>
              </a:rPr>
              <a:t>Zeka:Makine</a:t>
            </a:r>
            <a:r>
              <a:rPr lang="tr-TR" dirty="0">
                <a:solidFill>
                  <a:srgbClr val="FFFFFF"/>
                </a:solidFill>
              </a:rPr>
              <a:t> Öğrenimi Algoritması</a:t>
            </a:r>
          </a:p>
        </p:txBody>
      </p:sp>
    </p:spTree>
    <p:extLst>
      <p:ext uri="{BB962C8B-B14F-4D97-AF65-F5344CB8AC3E}">
        <p14:creationId xmlns:p14="http://schemas.microsoft.com/office/powerpoint/2010/main" val="1579928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pic>
        <p:nvPicPr>
          <p:cNvPr id="4" name="Resim 3">
            <a:extLst>
              <a:ext uri="{FF2B5EF4-FFF2-40B4-BE49-F238E27FC236}">
                <a16:creationId xmlns:a16="http://schemas.microsoft.com/office/drawing/2014/main" id="{3A36A694-80B4-4622-9FCF-0FDD0861BFCE}"/>
              </a:ext>
            </a:extLst>
          </p:cNvPr>
          <p:cNvPicPr>
            <a:picLocks noChangeAspect="1"/>
          </p:cNvPicPr>
          <p:nvPr/>
        </p:nvPicPr>
        <p:blipFill>
          <a:blip r:embed="rId4"/>
          <a:stretch>
            <a:fillRect/>
          </a:stretch>
        </p:blipFill>
        <p:spPr>
          <a:xfrm>
            <a:off x="975267" y="476598"/>
            <a:ext cx="3238500" cy="3362325"/>
          </a:xfrm>
          <a:prstGeom prst="rect">
            <a:avLst/>
          </a:prstGeom>
        </p:spPr>
      </p:pic>
      <p:pic>
        <p:nvPicPr>
          <p:cNvPr id="12" name="Resim 11">
            <a:extLst>
              <a:ext uri="{FF2B5EF4-FFF2-40B4-BE49-F238E27FC236}">
                <a16:creationId xmlns:a16="http://schemas.microsoft.com/office/drawing/2014/main" id="{C4E3FCCE-7619-4137-9380-6142BD164F9A}"/>
              </a:ext>
            </a:extLst>
          </p:cNvPr>
          <p:cNvPicPr>
            <a:picLocks noChangeAspect="1"/>
          </p:cNvPicPr>
          <p:nvPr/>
        </p:nvPicPr>
        <p:blipFill>
          <a:blip r:embed="rId5"/>
          <a:stretch>
            <a:fillRect/>
          </a:stretch>
        </p:blipFill>
        <p:spPr>
          <a:xfrm>
            <a:off x="8435433" y="3041379"/>
            <a:ext cx="3238500" cy="3362325"/>
          </a:xfrm>
          <a:prstGeom prst="rect">
            <a:avLst/>
          </a:prstGeom>
        </p:spPr>
      </p:pic>
    </p:spTree>
    <p:extLst>
      <p:ext uri="{BB962C8B-B14F-4D97-AF65-F5344CB8AC3E}">
        <p14:creationId xmlns:p14="http://schemas.microsoft.com/office/powerpoint/2010/main" val="2986033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pic>
        <p:nvPicPr>
          <p:cNvPr id="4" name="Resim 3">
            <a:extLst>
              <a:ext uri="{FF2B5EF4-FFF2-40B4-BE49-F238E27FC236}">
                <a16:creationId xmlns:a16="http://schemas.microsoft.com/office/drawing/2014/main" id="{AF9B303A-CF39-4FEB-B7B3-76A35E1CA662}"/>
              </a:ext>
            </a:extLst>
          </p:cNvPr>
          <p:cNvPicPr>
            <a:picLocks noChangeAspect="1"/>
          </p:cNvPicPr>
          <p:nvPr/>
        </p:nvPicPr>
        <p:blipFill>
          <a:blip r:embed="rId4"/>
          <a:stretch>
            <a:fillRect/>
          </a:stretch>
        </p:blipFill>
        <p:spPr>
          <a:xfrm>
            <a:off x="0" y="0"/>
            <a:ext cx="3238500" cy="3190875"/>
          </a:xfrm>
          <a:prstGeom prst="rect">
            <a:avLst/>
          </a:prstGeom>
        </p:spPr>
      </p:pic>
      <p:pic>
        <p:nvPicPr>
          <p:cNvPr id="10" name="Resim 9">
            <a:extLst>
              <a:ext uri="{FF2B5EF4-FFF2-40B4-BE49-F238E27FC236}">
                <a16:creationId xmlns:a16="http://schemas.microsoft.com/office/drawing/2014/main" id="{5413CC89-4B5E-4418-BB68-B4061835D985}"/>
              </a:ext>
            </a:extLst>
          </p:cNvPr>
          <p:cNvPicPr>
            <a:picLocks noChangeAspect="1"/>
          </p:cNvPicPr>
          <p:nvPr/>
        </p:nvPicPr>
        <p:blipFill>
          <a:blip r:embed="rId5"/>
          <a:stretch>
            <a:fillRect/>
          </a:stretch>
        </p:blipFill>
        <p:spPr>
          <a:xfrm>
            <a:off x="3238500" y="1833563"/>
            <a:ext cx="2857500" cy="2815478"/>
          </a:xfrm>
          <a:prstGeom prst="rect">
            <a:avLst/>
          </a:prstGeom>
        </p:spPr>
      </p:pic>
      <p:pic>
        <p:nvPicPr>
          <p:cNvPr id="11" name="Resim 10">
            <a:extLst>
              <a:ext uri="{FF2B5EF4-FFF2-40B4-BE49-F238E27FC236}">
                <a16:creationId xmlns:a16="http://schemas.microsoft.com/office/drawing/2014/main" id="{27A3C7AB-23D8-40EF-BDF2-465F0F8E8052}"/>
              </a:ext>
            </a:extLst>
          </p:cNvPr>
          <p:cNvPicPr>
            <a:picLocks noChangeAspect="1"/>
          </p:cNvPicPr>
          <p:nvPr/>
        </p:nvPicPr>
        <p:blipFill>
          <a:blip r:embed="rId6"/>
          <a:stretch>
            <a:fillRect/>
          </a:stretch>
        </p:blipFill>
        <p:spPr>
          <a:xfrm>
            <a:off x="6096001" y="1833563"/>
            <a:ext cx="2857501" cy="2815478"/>
          </a:xfrm>
          <a:prstGeom prst="rect">
            <a:avLst/>
          </a:prstGeom>
        </p:spPr>
      </p:pic>
      <p:pic>
        <p:nvPicPr>
          <p:cNvPr id="12" name="Resim 11">
            <a:extLst>
              <a:ext uri="{FF2B5EF4-FFF2-40B4-BE49-F238E27FC236}">
                <a16:creationId xmlns:a16="http://schemas.microsoft.com/office/drawing/2014/main" id="{7180BEB8-884D-47B1-8AEE-36CCF4CAB4A4}"/>
              </a:ext>
            </a:extLst>
          </p:cNvPr>
          <p:cNvPicPr>
            <a:picLocks noChangeAspect="1"/>
          </p:cNvPicPr>
          <p:nvPr/>
        </p:nvPicPr>
        <p:blipFill>
          <a:blip r:embed="rId7"/>
          <a:stretch>
            <a:fillRect/>
          </a:stretch>
        </p:blipFill>
        <p:spPr>
          <a:xfrm>
            <a:off x="8953502" y="118882"/>
            <a:ext cx="3238500" cy="3181350"/>
          </a:xfrm>
          <a:prstGeom prst="rect">
            <a:avLst/>
          </a:prstGeom>
        </p:spPr>
      </p:pic>
    </p:spTree>
    <p:extLst>
      <p:ext uri="{BB962C8B-B14F-4D97-AF65-F5344CB8AC3E}">
        <p14:creationId xmlns:p14="http://schemas.microsoft.com/office/powerpoint/2010/main" val="2298427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46404"/>
            <a:ext cx="12191980" cy="6857990"/>
          </a:xfrm>
          <a:prstGeom prst="rect">
            <a:avLst/>
          </a:prstGeom>
        </p:spPr>
      </p:pic>
      <p:pic>
        <p:nvPicPr>
          <p:cNvPr id="10" name="Resim 9">
            <a:extLst>
              <a:ext uri="{FF2B5EF4-FFF2-40B4-BE49-F238E27FC236}">
                <a16:creationId xmlns:a16="http://schemas.microsoft.com/office/drawing/2014/main" id="{C0B29E45-DDE9-4FDE-B27C-65375876700B}"/>
              </a:ext>
            </a:extLst>
          </p:cNvPr>
          <p:cNvPicPr>
            <a:picLocks noChangeAspect="1"/>
          </p:cNvPicPr>
          <p:nvPr/>
        </p:nvPicPr>
        <p:blipFill>
          <a:blip r:embed="rId4"/>
          <a:stretch>
            <a:fillRect/>
          </a:stretch>
        </p:blipFill>
        <p:spPr>
          <a:xfrm>
            <a:off x="2130793" y="946692"/>
            <a:ext cx="1619250" cy="3448050"/>
          </a:xfrm>
          <a:prstGeom prst="rect">
            <a:avLst/>
          </a:prstGeom>
        </p:spPr>
      </p:pic>
      <p:pic>
        <p:nvPicPr>
          <p:cNvPr id="11" name="Resim 10">
            <a:extLst>
              <a:ext uri="{FF2B5EF4-FFF2-40B4-BE49-F238E27FC236}">
                <a16:creationId xmlns:a16="http://schemas.microsoft.com/office/drawing/2014/main" id="{76826479-D30E-45A1-944D-36B2F5C97696}"/>
              </a:ext>
            </a:extLst>
          </p:cNvPr>
          <p:cNvPicPr>
            <a:picLocks noChangeAspect="1"/>
          </p:cNvPicPr>
          <p:nvPr/>
        </p:nvPicPr>
        <p:blipFill>
          <a:blip r:embed="rId5"/>
          <a:stretch>
            <a:fillRect/>
          </a:stretch>
        </p:blipFill>
        <p:spPr>
          <a:xfrm>
            <a:off x="18585" y="541531"/>
            <a:ext cx="1619250" cy="3448050"/>
          </a:xfrm>
          <a:prstGeom prst="rect">
            <a:avLst/>
          </a:prstGeom>
        </p:spPr>
      </p:pic>
      <p:pic>
        <p:nvPicPr>
          <p:cNvPr id="13" name="Resim 12">
            <a:extLst>
              <a:ext uri="{FF2B5EF4-FFF2-40B4-BE49-F238E27FC236}">
                <a16:creationId xmlns:a16="http://schemas.microsoft.com/office/drawing/2014/main" id="{EF452F23-9DBB-4D5B-B542-893AF6FCDA42}"/>
              </a:ext>
            </a:extLst>
          </p:cNvPr>
          <p:cNvPicPr>
            <a:picLocks noChangeAspect="1"/>
          </p:cNvPicPr>
          <p:nvPr/>
        </p:nvPicPr>
        <p:blipFill>
          <a:blip r:embed="rId6"/>
          <a:stretch>
            <a:fillRect/>
          </a:stretch>
        </p:blipFill>
        <p:spPr>
          <a:xfrm>
            <a:off x="4170317" y="1493101"/>
            <a:ext cx="1619250" cy="3448050"/>
          </a:xfrm>
          <a:prstGeom prst="rect">
            <a:avLst/>
          </a:prstGeom>
        </p:spPr>
      </p:pic>
      <p:pic>
        <p:nvPicPr>
          <p:cNvPr id="14" name="Resim 13">
            <a:extLst>
              <a:ext uri="{FF2B5EF4-FFF2-40B4-BE49-F238E27FC236}">
                <a16:creationId xmlns:a16="http://schemas.microsoft.com/office/drawing/2014/main" id="{532BA28A-208B-4ABA-85E4-1955621405AB}"/>
              </a:ext>
            </a:extLst>
          </p:cNvPr>
          <p:cNvPicPr>
            <a:picLocks noChangeAspect="1"/>
          </p:cNvPicPr>
          <p:nvPr/>
        </p:nvPicPr>
        <p:blipFill>
          <a:blip r:embed="rId7"/>
          <a:stretch>
            <a:fillRect/>
          </a:stretch>
        </p:blipFill>
        <p:spPr>
          <a:xfrm>
            <a:off x="6372910" y="1493101"/>
            <a:ext cx="1619250" cy="3448050"/>
          </a:xfrm>
          <a:prstGeom prst="rect">
            <a:avLst/>
          </a:prstGeom>
        </p:spPr>
      </p:pic>
      <p:pic>
        <p:nvPicPr>
          <p:cNvPr id="15" name="Resim 14">
            <a:extLst>
              <a:ext uri="{FF2B5EF4-FFF2-40B4-BE49-F238E27FC236}">
                <a16:creationId xmlns:a16="http://schemas.microsoft.com/office/drawing/2014/main" id="{C0AEB626-6C57-4F68-97BA-6E3987E8D997}"/>
              </a:ext>
            </a:extLst>
          </p:cNvPr>
          <p:cNvPicPr>
            <a:picLocks noChangeAspect="1"/>
          </p:cNvPicPr>
          <p:nvPr/>
        </p:nvPicPr>
        <p:blipFill>
          <a:blip r:embed="rId8"/>
          <a:stretch>
            <a:fillRect/>
          </a:stretch>
        </p:blipFill>
        <p:spPr>
          <a:xfrm>
            <a:off x="8457965" y="946692"/>
            <a:ext cx="1619250" cy="3448050"/>
          </a:xfrm>
          <a:prstGeom prst="rect">
            <a:avLst/>
          </a:prstGeom>
        </p:spPr>
      </p:pic>
      <p:pic>
        <p:nvPicPr>
          <p:cNvPr id="16" name="Resim 15">
            <a:extLst>
              <a:ext uri="{FF2B5EF4-FFF2-40B4-BE49-F238E27FC236}">
                <a16:creationId xmlns:a16="http://schemas.microsoft.com/office/drawing/2014/main" id="{5E7EDB61-DBEF-4E25-A3C4-49915F6E92D8}"/>
              </a:ext>
            </a:extLst>
          </p:cNvPr>
          <p:cNvPicPr>
            <a:picLocks noChangeAspect="1"/>
          </p:cNvPicPr>
          <p:nvPr/>
        </p:nvPicPr>
        <p:blipFill>
          <a:blip r:embed="rId9"/>
          <a:stretch>
            <a:fillRect/>
          </a:stretch>
        </p:blipFill>
        <p:spPr>
          <a:xfrm>
            <a:off x="10554165" y="701366"/>
            <a:ext cx="1619250" cy="3448050"/>
          </a:xfrm>
          <a:prstGeom prst="rect">
            <a:avLst/>
          </a:prstGeom>
        </p:spPr>
      </p:pic>
    </p:spTree>
    <p:extLst>
      <p:ext uri="{BB962C8B-B14F-4D97-AF65-F5344CB8AC3E}">
        <p14:creationId xmlns:p14="http://schemas.microsoft.com/office/powerpoint/2010/main" val="3145424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0"/>
            <a:ext cx="12191980" cy="6857990"/>
          </a:xfrm>
          <a:prstGeom prst="rect">
            <a:avLst/>
          </a:prstGeom>
        </p:spPr>
      </p:pic>
      <p:sp>
        <p:nvSpPr>
          <p:cNvPr id="2" name="Başlık 1">
            <a:extLst>
              <a:ext uri="{FF2B5EF4-FFF2-40B4-BE49-F238E27FC236}">
                <a16:creationId xmlns:a16="http://schemas.microsoft.com/office/drawing/2014/main" id="{646D0423-92ED-41A8-B13E-ED2A99FC380C}"/>
              </a:ext>
            </a:extLst>
          </p:cNvPr>
          <p:cNvSpPr>
            <a:spLocks noGrp="1"/>
          </p:cNvSpPr>
          <p:nvPr>
            <p:ph type="ctrTitle"/>
          </p:nvPr>
        </p:nvSpPr>
        <p:spPr>
          <a:xfrm>
            <a:off x="1260087" y="490654"/>
            <a:ext cx="9331713" cy="2319453"/>
          </a:xfrm>
          <a:solidFill>
            <a:schemeClr val="bg1">
              <a:alpha val="60000"/>
            </a:schemeClr>
          </a:solidFill>
          <a:ln w="38100" cap="sq">
            <a:solidFill>
              <a:schemeClr val="tx1"/>
            </a:solidFill>
            <a:miter lim="800000"/>
          </a:ln>
        </p:spPr>
        <p:txBody>
          <a:bodyPr rtlCol="0" anchor="ctr">
            <a:normAutofit fontScale="90000"/>
          </a:bodyPr>
          <a:lstStyle/>
          <a:p>
            <a:br>
              <a:rPr lang="tr-TR" b="1" dirty="0">
                <a:solidFill>
                  <a:schemeClr val="tx1"/>
                </a:solidFill>
              </a:rPr>
            </a:br>
            <a:br>
              <a:rPr lang="tr-TR" b="1" dirty="0">
                <a:solidFill>
                  <a:schemeClr val="tx1"/>
                </a:solidFill>
              </a:rPr>
            </a:br>
            <a:r>
              <a:rPr lang="tr-TR" b="1" dirty="0">
                <a:solidFill>
                  <a:schemeClr val="tx1"/>
                </a:solidFill>
              </a:rPr>
              <a:t>Derin Basamaklı Sinir Ağı Kullanılarak MRG Görüntülerinden Beyin </a:t>
            </a:r>
            <a:r>
              <a:rPr lang="tr-TR" b="1" dirty="0" err="1">
                <a:solidFill>
                  <a:schemeClr val="tx1"/>
                </a:solidFill>
              </a:rPr>
              <a:t>Gliomalarının</a:t>
            </a:r>
            <a:r>
              <a:rPr lang="tr-TR" b="1" dirty="0">
                <a:solidFill>
                  <a:schemeClr val="tx1"/>
                </a:solidFill>
              </a:rPr>
              <a:t> Otomatik Semantik </a:t>
            </a:r>
            <a:r>
              <a:rPr lang="tr-TR" b="1" dirty="0" err="1">
                <a:solidFill>
                  <a:schemeClr val="tx1"/>
                </a:solidFill>
              </a:rPr>
              <a:t>Segmentasyonu</a:t>
            </a:r>
            <a:br>
              <a:rPr lang="tr-TR" b="1" dirty="0">
                <a:solidFill>
                  <a:schemeClr val="tx1"/>
                </a:solidFill>
              </a:rPr>
            </a:br>
            <a:br>
              <a:rPr lang="tr-TR" dirty="0"/>
            </a:br>
            <a:endParaRPr lang="tr-TR" dirty="0">
              <a:solidFill>
                <a:schemeClr val="tx1"/>
              </a:solidFill>
            </a:endParaRPr>
          </a:p>
        </p:txBody>
      </p:sp>
      <p:sp>
        <p:nvSpPr>
          <p:cNvPr id="3" name="Alt Başlık 2">
            <a:extLst>
              <a:ext uri="{FF2B5EF4-FFF2-40B4-BE49-F238E27FC236}">
                <a16:creationId xmlns:a16="http://schemas.microsoft.com/office/drawing/2014/main" id="{74B4D8F8-4E82-4BDB-B682-C4008F4B24EF}"/>
              </a:ext>
            </a:extLst>
          </p:cNvPr>
          <p:cNvSpPr>
            <a:spLocks noGrp="1"/>
          </p:cNvSpPr>
          <p:nvPr>
            <p:ph type="subTitle" idx="1"/>
          </p:nvPr>
        </p:nvSpPr>
        <p:spPr>
          <a:xfrm>
            <a:off x="1546850" y="4471416"/>
            <a:ext cx="9098280" cy="2505456"/>
          </a:xfrm>
        </p:spPr>
        <p:txBody>
          <a:bodyPr rtlCol="0">
            <a:normAutofit/>
          </a:bodyPr>
          <a:lstStyle/>
          <a:p>
            <a:pPr rtl="0"/>
            <a:endParaRPr lang="tr-TR" dirty="0">
              <a:solidFill>
                <a:srgbClr val="FFFFFF"/>
              </a:solidFill>
            </a:endParaRPr>
          </a:p>
          <a:p>
            <a:pPr rtl="0"/>
            <a:endParaRPr lang="tr-TR" dirty="0">
              <a:solidFill>
                <a:srgbClr val="FFFFFF"/>
              </a:solidFill>
            </a:endParaRPr>
          </a:p>
        </p:txBody>
      </p:sp>
      <p:sp>
        <p:nvSpPr>
          <p:cNvPr id="5" name="Dikdörtgen 4">
            <a:extLst>
              <a:ext uri="{FF2B5EF4-FFF2-40B4-BE49-F238E27FC236}">
                <a16:creationId xmlns:a16="http://schemas.microsoft.com/office/drawing/2014/main" id="{DD3E991C-7FFD-41AA-843B-1461F7D4FB74}"/>
              </a:ext>
            </a:extLst>
          </p:cNvPr>
          <p:cNvSpPr/>
          <p:nvPr/>
        </p:nvSpPr>
        <p:spPr>
          <a:xfrm>
            <a:off x="1493520" y="3105834"/>
            <a:ext cx="9204960" cy="923330"/>
          </a:xfrm>
          <a:prstGeom prst="rect">
            <a:avLst/>
          </a:prstGeom>
        </p:spPr>
        <p:txBody>
          <a:bodyPr wrap="square">
            <a:spAutoFit/>
          </a:bodyPr>
          <a:lstStyle/>
          <a:p>
            <a:r>
              <a:rPr lang="tr-TR" dirty="0" err="1"/>
              <a:t>Tıp:Beyin</a:t>
            </a:r>
            <a:r>
              <a:rPr lang="tr-TR" dirty="0"/>
              <a:t> Cerrahisi</a:t>
            </a:r>
          </a:p>
          <a:p>
            <a:r>
              <a:rPr lang="tr-TR" dirty="0"/>
              <a:t> Yapay </a:t>
            </a:r>
            <a:r>
              <a:rPr lang="tr-TR" dirty="0" err="1"/>
              <a:t>Zeka:Bilgisayarlı</a:t>
            </a:r>
            <a:r>
              <a:rPr lang="tr-TR" dirty="0"/>
              <a:t> Tomografi (BT) ve Manyetik Rezonans Görüntüleme (MRI)</a:t>
            </a:r>
          </a:p>
          <a:p>
            <a:r>
              <a:rPr lang="tr-TR" dirty="0"/>
              <a:t>Derin Basamaklı Sinir Ağı</a:t>
            </a:r>
          </a:p>
        </p:txBody>
      </p:sp>
    </p:spTree>
    <p:extLst>
      <p:ext uri="{BB962C8B-B14F-4D97-AF65-F5344CB8AC3E}">
        <p14:creationId xmlns:p14="http://schemas.microsoft.com/office/powerpoint/2010/main" val="1426845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pic>
        <p:nvPicPr>
          <p:cNvPr id="9" name="Resim 8">
            <a:extLst>
              <a:ext uri="{FF2B5EF4-FFF2-40B4-BE49-F238E27FC236}">
                <a16:creationId xmlns:a16="http://schemas.microsoft.com/office/drawing/2014/main" id="{689C4870-5EC0-4288-AD4C-2158CD90A5A2}"/>
              </a:ext>
            </a:extLst>
          </p:cNvPr>
          <p:cNvPicPr>
            <a:picLocks noChangeAspect="1"/>
          </p:cNvPicPr>
          <p:nvPr/>
        </p:nvPicPr>
        <p:blipFill>
          <a:blip r:embed="rId4"/>
          <a:stretch>
            <a:fillRect/>
          </a:stretch>
        </p:blipFill>
        <p:spPr>
          <a:xfrm>
            <a:off x="2844871" y="1575689"/>
            <a:ext cx="7019925" cy="4219575"/>
          </a:xfrm>
          <a:prstGeom prst="rect">
            <a:avLst/>
          </a:prstGeom>
        </p:spPr>
      </p:pic>
    </p:spTree>
    <p:extLst>
      <p:ext uri="{BB962C8B-B14F-4D97-AF65-F5344CB8AC3E}">
        <p14:creationId xmlns:p14="http://schemas.microsoft.com/office/powerpoint/2010/main" val="1516911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pic>
        <p:nvPicPr>
          <p:cNvPr id="10" name="Resim 9">
            <a:extLst>
              <a:ext uri="{FF2B5EF4-FFF2-40B4-BE49-F238E27FC236}">
                <a16:creationId xmlns:a16="http://schemas.microsoft.com/office/drawing/2014/main" id="{B4054CD5-DEB8-4908-A755-1460C3A051C5}"/>
              </a:ext>
            </a:extLst>
          </p:cNvPr>
          <p:cNvPicPr>
            <a:picLocks noChangeAspect="1"/>
          </p:cNvPicPr>
          <p:nvPr/>
        </p:nvPicPr>
        <p:blipFill>
          <a:blip r:embed="rId4"/>
          <a:stretch>
            <a:fillRect/>
          </a:stretch>
        </p:blipFill>
        <p:spPr>
          <a:xfrm>
            <a:off x="1503514" y="1416207"/>
            <a:ext cx="9184971" cy="4190186"/>
          </a:xfrm>
          <a:prstGeom prst="rect">
            <a:avLst/>
          </a:prstGeom>
        </p:spPr>
      </p:pic>
    </p:spTree>
    <p:extLst>
      <p:ext uri="{BB962C8B-B14F-4D97-AF65-F5344CB8AC3E}">
        <p14:creationId xmlns:p14="http://schemas.microsoft.com/office/powerpoint/2010/main" val="2168505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pic>
        <p:nvPicPr>
          <p:cNvPr id="9" name="Resim 8">
            <a:extLst>
              <a:ext uri="{FF2B5EF4-FFF2-40B4-BE49-F238E27FC236}">
                <a16:creationId xmlns:a16="http://schemas.microsoft.com/office/drawing/2014/main" id="{9A9FAE7D-3ACC-485A-BCA4-7FBF908FB6A6}"/>
              </a:ext>
            </a:extLst>
          </p:cNvPr>
          <p:cNvPicPr>
            <a:picLocks noChangeAspect="1"/>
          </p:cNvPicPr>
          <p:nvPr/>
        </p:nvPicPr>
        <p:blipFill>
          <a:blip r:embed="rId4"/>
          <a:stretch>
            <a:fillRect/>
          </a:stretch>
        </p:blipFill>
        <p:spPr>
          <a:xfrm>
            <a:off x="1509702" y="1834839"/>
            <a:ext cx="9172575" cy="3009900"/>
          </a:xfrm>
          <a:prstGeom prst="rect">
            <a:avLst/>
          </a:prstGeom>
        </p:spPr>
      </p:pic>
    </p:spTree>
    <p:extLst>
      <p:ext uri="{BB962C8B-B14F-4D97-AF65-F5344CB8AC3E}">
        <p14:creationId xmlns:p14="http://schemas.microsoft.com/office/powerpoint/2010/main" val="912559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pic>
        <p:nvPicPr>
          <p:cNvPr id="4" name="Resim 3">
            <a:extLst>
              <a:ext uri="{FF2B5EF4-FFF2-40B4-BE49-F238E27FC236}">
                <a16:creationId xmlns:a16="http://schemas.microsoft.com/office/drawing/2014/main" id="{A72A6784-5F81-4CAB-8283-B33E4D481760}"/>
              </a:ext>
            </a:extLst>
          </p:cNvPr>
          <p:cNvPicPr>
            <a:picLocks noChangeAspect="1"/>
          </p:cNvPicPr>
          <p:nvPr/>
        </p:nvPicPr>
        <p:blipFill>
          <a:blip r:embed="rId4"/>
          <a:stretch>
            <a:fillRect/>
          </a:stretch>
        </p:blipFill>
        <p:spPr>
          <a:xfrm>
            <a:off x="2857490" y="998499"/>
            <a:ext cx="6477000" cy="2095500"/>
          </a:xfrm>
          <a:prstGeom prst="rect">
            <a:avLst/>
          </a:prstGeom>
        </p:spPr>
      </p:pic>
      <p:pic>
        <p:nvPicPr>
          <p:cNvPr id="10" name="Resim 9">
            <a:extLst>
              <a:ext uri="{FF2B5EF4-FFF2-40B4-BE49-F238E27FC236}">
                <a16:creationId xmlns:a16="http://schemas.microsoft.com/office/drawing/2014/main" id="{F10200D3-CD5D-43B4-8AA1-2F30E02BE9FF}"/>
              </a:ext>
            </a:extLst>
          </p:cNvPr>
          <p:cNvPicPr>
            <a:picLocks noChangeAspect="1"/>
          </p:cNvPicPr>
          <p:nvPr/>
        </p:nvPicPr>
        <p:blipFill>
          <a:blip r:embed="rId5"/>
          <a:stretch>
            <a:fillRect/>
          </a:stretch>
        </p:blipFill>
        <p:spPr>
          <a:xfrm>
            <a:off x="2857490" y="3674791"/>
            <a:ext cx="6477000" cy="2095500"/>
          </a:xfrm>
          <a:prstGeom prst="rect">
            <a:avLst/>
          </a:prstGeom>
        </p:spPr>
      </p:pic>
    </p:spTree>
    <p:extLst>
      <p:ext uri="{BB962C8B-B14F-4D97-AF65-F5344CB8AC3E}">
        <p14:creationId xmlns:p14="http://schemas.microsoft.com/office/powerpoint/2010/main" val="3949594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72483"/>
            <a:ext cx="12191980" cy="6857990"/>
          </a:xfrm>
          <a:prstGeom prst="rect">
            <a:avLst/>
          </a:prstGeom>
        </p:spPr>
      </p:pic>
      <p:pic>
        <p:nvPicPr>
          <p:cNvPr id="4" name="Resim 3">
            <a:extLst>
              <a:ext uri="{FF2B5EF4-FFF2-40B4-BE49-F238E27FC236}">
                <a16:creationId xmlns:a16="http://schemas.microsoft.com/office/drawing/2014/main" id="{80B3CAB4-01CF-4E7E-AB55-471E8E2D7FE1}"/>
              </a:ext>
            </a:extLst>
          </p:cNvPr>
          <p:cNvPicPr>
            <a:picLocks noChangeAspect="1"/>
          </p:cNvPicPr>
          <p:nvPr/>
        </p:nvPicPr>
        <p:blipFill>
          <a:blip r:embed="rId4"/>
          <a:stretch>
            <a:fillRect/>
          </a:stretch>
        </p:blipFill>
        <p:spPr>
          <a:xfrm>
            <a:off x="0" y="72483"/>
            <a:ext cx="3780263" cy="865709"/>
          </a:xfrm>
          <a:prstGeom prst="rect">
            <a:avLst/>
          </a:prstGeom>
        </p:spPr>
      </p:pic>
      <p:pic>
        <p:nvPicPr>
          <p:cNvPr id="10" name="Resim 9">
            <a:extLst>
              <a:ext uri="{FF2B5EF4-FFF2-40B4-BE49-F238E27FC236}">
                <a16:creationId xmlns:a16="http://schemas.microsoft.com/office/drawing/2014/main" id="{61B66C10-4164-4436-BBE0-AB1D6227339A}"/>
              </a:ext>
            </a:extLst>
          </p:cNvPr>
          <p:cNvPicPr>
            <a:picLocks noChangeAspect="1"/>
          </p:cNvPicPr>
          <p:nvPr/>
        </p:nvPicPr>
        <p:blipFill>
          <a:blip r:embed="rId5"/>
          <a:stretch>
            <a:fillRect/>
          </a:stretch>
        </p:blipFill>
        <p:spPr>
          <a:xfrm>
            <a:off x="1934939" y="1276612"/>
            <a:ext cx="3690648" cy="845186"/>
          </a:xfrm>
          <a:prstGeom prst="rect">
            <a:avLst/>
          </a:prstGeom>
        </p:spPr>
      </p:pic>
      <p:pic>
        <p:nvPicPr>
          <p:cNvPr id="11" name="Resim 10">
            <a:extLst>
              <a:ext uri="{FF2B5EF4-FFF2-40B4-BE49-F238E27FC236}">
                <a16:creationId xmlns:a16="http://schemas.microsoft.com/office/drawing/2014/main" id="{A6C06AFD-A2D3-4CAA-814C-AF99F97D4DB1}"/>
              </a:ext>
            </a:extLst>
          </p:cNvPr>
          <p:cNvPicPr>
            <a:picLocks noChangeAspect="1"/>
          </p:cNvPicPr>
          <p:nvPr/>
        </p:nvPicPr>
        <p:blipFill>
          <a:blip r:embed="rId6"/>
          <a:stretch>
            <a:fillRect/>
          </a:stretch>
        </p:blipFill>
        <p:spPr>
          <a:xfrm>
            <a:off x="4165851" y="2309924"/>
            <a:ext cx="3919365" cy="845187"/>
          </a:xfrm>
          <a:prstGeom prst="rect">
            <a:avLst/>
          </a:prstGeom>
        </p:spPr>
      </p:pic>
      <p:pic>
        <p:nvPicPr>
          <p:cNvPr id="12" name="Resim 11">
            <a:extLst>
              <a:ext uri="{FF2B5EF4-FFF2-40B4-BE49-F238E27FC236}">
                <a16:creationId xmlns:a16="http://schemas.microsoft.com/office/drawing/2014/main" id="{97B870B2-AC0B-4640-AA00-B63255B0090C}"/>
              </a:ext>
            </a:extLst>
          </p:cNvPr>
          <p:cNvPicPr>
            <a:picLocks noChangeAspect="1"/>
          </p:cNvPicPr>
          <p:nvPr/>
        </p:nvPicPr>
        <p:blipFill>
          <a:blip r:embed="rId7"/>
          <a:stretch>
            <a:fillRect/>
          </a:stretch>
        </p:blipFill>
        <p:spPr>
          <a:xfrm>
            <a:off x="4165851" y="3547195"/>
            <a:ext cx="4148083" cy="957001"/>
          </a:xfrm>
          <a:prstGeom prst="rect">
            <a:avLst/>
          </a:prstGeom>
        </p:spPr>
      </p:pic>
      <p:pic>
        <p:nvPicPr>
          <p:cNvPr id="13" name="Resim 12">
            <a:extLst>
              <a:ext uri="{FF2B5EF4-FFF2-40B4-BE49-F238E27FC236}">
                <a16:creationId xmlns:a16="http://schemas.microsoft.com/office/drawing/2014/main" id="{7168200C-E7E1-42BB-9DDA-034D12C0A29E}"/>
              </a:ext>
            </a:extLst>
          </p:cNvPr>
          <p:cNvPicPr>
            <a:picLocks noChangeAspect="1"/>
          </p:cNvPicPr>
          <p:nvPr/>
        </p:nvPicPr>
        <p:blipFill>
          <a:blip r:embed="rId8"/>
          <a:stretch>
            <a:fillRect/>
          </a:stretch>
        </p:blipFill>
        <p:spPr>
          <a:xfrm>
            <a:off x="6979849" y="4817327"/>
            <a:ext cx="4282882" cy="957001"/>
          </a:xfrm>
          <a:prstGeom prst="rect">
            <a:avLst/>
          </a:prstGeom>
        </p:spPr>
      </p:pic>
      <p:pic>
        <p:nvPicPr>
          <p:cNvPr id="14" name="Resim 13">
            <a:extLst>
              <a:ext uri="{FF2B5EF4-FFF2-40B4-BE49-F238E27FC236}">
                <a16:creationId xmlns:a16="http://schemas.microsoft.com/office/drawing/2014/main" id="{82FDDEC3-0A57-47C0-BF8A-7AD2A3317094}"/>
              </a:ext>
            </a:extLst>
          </p:cNvPr>
          <p:cNvPicPr>
            <a:picLocks noChangeAspect="1"/>
          </p:cNvPicPr>
          <p:nvPr/>
        </p:nvPicPr>
        <p:blipFill>
          <a:blip r:embed="rId9"/>
          <a:stretch>
            <a:fillRect/>
          </a:stretch>
        </p:blipFill>
        <p:spPr>
          <a:xfrm>
            <a:off x="8240751" y="6043961"/>
            <a:ext cx="3862039" cy="814039"/>
          </a:xfrm>
          <a:prstGeom prst="rect">
            <a:avLst/>
          </a:prstGeom>
        </p:spPr>
      </p:pic>
    </p:spTree>
    <p:extLst>
      <p:ext uri="{BB962C8B-B14F-4D97-AF65-F5344CB8AC3E}">
        <p14:creationId xmlns:p14="http://schemas.microsoft.com/office/powerpoint/2010/main" val="3264839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sp>
        <p:nvSpPr>
          <p:cNvPr id="2" name="Başlık 1">
            <a:extLst>
              <a:ext uri="{FF2B5EF4-FFF2-40B4-BE49-F238E27FC236}">
                <a16:creationId xmlns:a16="http://schemas.microsoft.com/office/drawing/2014/main" id="{646D0423-92ED-41A8-B13E-ED2A99FC380C}"/>
              </a:ext>
            </a:extLst>
          </p:cNvPr>
          <p:cNvSpPr>
            <a:spLocks noGrp="1"/>
          </p:cNvSpPr>
          <p:nvPr>
            <p:ph type="ctrTitle"/>
          </p:nvPr>
        </p:nvSpPr>
        <p:spPr>
          <a:xfrm>
            <a:off x="412820" y="332772"/>
            <a:ext cx="11366340" cy="6192456"/>
          </a:xfrm>
          <a:solidFill>
            <a:schemeClr val="bg1">
              <a:alpha val="60000"/>
            </a:schemeClr>
          </a:solidFill>
          <a:ln w="38100" cap="sq">
            <a:solidFill>
              <a:schemeClr val="tx1"/>
            </a:solidFill>
            <a:miter lim="800000"/>
          </a:ln>
        </p:spPr>
        <p:txBody>
          <a:bodyPr rtlCol="0" anchor="ctr">
            <a:noAutofit/>
          </a:bodyPr>
          <a:lstStyle/>
          <a:p>
            <a:pPr algn="just"/>
            <a:r>
              <a:rPr lang="tr-TR" sz="2000" dirty="0">
                <a:solidFill>
                  <a:schemeClr val="tx1"/>
                </a:solidFill>
                <a:latin typeface="Times New Roman" panose="02020603050405020304" pitchFamily="18" charset="0"/>
                <a:cs typeface="Times New Roman" panose="02020603050405020304" pitchFamily="18" charset="0"/>
              </a:rPr>
              <a:t>    Tıbbi yapay zeka (tıbbi AI) esas olarak klinik teşhisleri yapmak </a:t>
            </a:r>
            <a:br>
              <a:rPr lang="tr-TR" sz="2000" dirty="0">
                <a:solidFill>
                  <a:schemeClr val="tx1"/>
                </a:solidFill>
                <a:latin typeface="Times New Roman" panose="02020603050405020304" pitchFamily="18" charset="0"/>
                <a:cs typeface="Times New Roman" panose="02020603050405020304" pitchFamily="18" charset="0"/>
              </a:rPr>
            </a:br>
            <a:br>
              <a:rPr lang="tr-TR" sz="2000" dirty="0">
                <a:solidFill>
                  <a:schemeClr val="tx1"/>
                </a:solidFill>
                <a:latin typeface="Times New Roman" panose="02020603050405020304" pitchFamily="18" charset="0"/>
                <a:cs typeface="Times New Roman" panose="02020603050405020304" pitchFamily="18" charset="0"/>
              </a:rPr>
            </a:br>
            <a:r>
              <a:rPr lang="tr-TR" sz="2000" dirty="0">
                <a:solidFill>
                  <a:schemeClr val="tx1"/>
                </a:solidFill>
                <a:latin typeface="Times New Roman" panose="02020603050405020304" pitchFamily="18" charset="0"/>
                <a:cs typeface="Times New Roman" panose="02020603050405020304" pitchFamily="18" charset="0"/>
              </a:rPr>
              <a:t>ve tedavileri önermek için bilgisayar tekniklerini kullanır.</a:t>
            </a:r>
            <a:br>
              <a:rPr lang="tr-TR" sz="2000" dirty="0">
                <a:solidFill>
                  <a:schemeClr val="tx1"/>
                </a:solidFill>
                <a:latin typeface="Times New Roman" panose="02020603050405020304" pitchFamily="18" charset="0"/>
                <a:cs typeface="Times New Roman" panose="02020603050405020304" pitchFamily="18" charset="0"/>
              </a:rPr>
            </a:br>
            <a:br>
              <a:rPr lang="tr-TR" sz="2000" dirty="0">
                <a:solidFill>
                  <a:schemeClr val="tx1"/>
                </a:solidFill>
                <a:latin typeface="Times New Roman" panose="02020603050405020304" pitchFamily="18" charset="0"/>
                <a:cs typeface="Times New Roman" panose="02020603050405020304" pitchFamily="18" charset="0"/>
              </a:rPr>
            </a:br>
            <a:br>
              <a:rPr lang="tr-TR" sz="2000" dirty="0">
                <a:solidFill>
                  <a:schemeClr val="tx1"/>
                </a:solidFill>
                <a:latin typeface="Times New Roman" panose="02020603050405020304" pitchFamily="18" charset="0"/>
                <a:cs typeface="Times New Roman" panose="02020603050405020304" pitchFamily="18" charset="0"/>
              </a:rPr>
            </a:br>
            <a:br>
              <a:rPr lang="tr-TR" sz="2000" dirty="0">
                <a:solidFill>
                  <a:schemeClr val="tx1"/>
                </a:solidFill>
                <a:latin typeface="Times New Roman" panose="02020603050405020304" pitchFamily="18" charset="0"/>
                <a:cs typeface="Times New Roman" panose="02020603050405020304" pitchFamily="18" charset="0"/>
              </a:rPr>
            </a:br>
            <a:r>
              <a:rPr lang="tr-TR" sz="2000" dirty="0">
                <a:solidFill>
                  <a:schemeClr val="tx1"/>
                </a:solidFill>
                <a:latin typeface="Times New Roman" panose="02020603050405020304" pitchFamily="18" charset="0"/>
                <a:cs typeface="Times New Roman" panose="02020603050405020304" pitchFamily="18" charset="0"/>
              </a:rPr>
              <a:t>   </a:t>
            </a:r>
            <a:br>
              <a:rPr lang="tr-TR" sz="2000" dirty="0">
                <a:solidFill>
                  <a:schemeClr val="tx1"/>
                </a:solidFill>
                <a:latin typeface="Times New Roman" panose="02020603050405020304" pitchFamily="18" charset="0"/>
                <a:cs typeface="Times New Roman" panose="02020603050405020304" pitchFamily="18" charset="0"/>
              </a:rPr>
            </a:br>
            <a:br>
              <a:rPr lang="tr-TR" sz="2000" dirty="0">
                <a:solidFill>
                  <a:schemeClr val="tx1"/>
                </a:solidFill>
                <a:latin typeface="Times New Roman" panose="02020603050405020304" pitchFamily="18" charset="0"/>
                <a:cs typeface="Times New Roman" panose="02020603050405020304" pitchFamily="18" charset="0"/>
              </a:rPr>
            </a:br>
            <a:br>
              <a:rPr lang="tr-TR" sz="2000" dirty="0">
                <a:solidFill>
                  <a:schemeClr val="tx1"/>
                </a:solidFill>
                <a:latin typeface="Times New Roman" panose="02020603050405020304" pitchFamily="18" charset="0"/>
                <a:cs typeface="Times New Roman" panose="02020603050405020304" pitchFamily="18" charset="0"/>
              </a:rPr>
            </a:br>
            <a:r>
              <a:rPr lang="tr-TR" sz="2000" dirty="0">
                <a:solidFill>
                  <a:schemeClr val="tx1"/>
                </a:solidFill>
                <a:latin typeface="Times New Roman" panose="02020603050405020304" pitchFamily="18" charset="0"/>
                <a:cs typeface="Times New Roman" panose="02020603050405020304" pitchFamily="18" charset="0"/>
              </a:rPr>
              <a:t> Yapay zeka, bir veri kümesindeki anlamlı ilişkileri tespit etme </a:t>
            </a:r>
            <a:br>
              <a:rPr lang="tr-TR" sz="2000" dirty="0">
                <a:solidFill>
                  <a:schemeClr val="tx1"/>
                </a:solidFill>
                <a:latin typeface="Times New Roman" panose="02020603050405020304" pitchFamily="18" charset="0"/>
                <a:cs typeface="Times New Roman" panose="02020603050405020304" pitchFamily="18" charset="0"/>
              </a:rPr>
            </a:br>
            <a:br>
              <a:rPr lang="tr-TR" sz="2000" dirty="0">
                <a:solidFill>
                  <a:schemeClr val="tx1"/>
                </a:solidFill>
                <a:latin typeface="Times New Roman" panose="02020603050405020304" pitchFamily="18" charset="0"/>
                <a:cs typeface="Times New Roman" panose="02020603050405020304" pitchFamily="18" charset="0"/>
              </a:rPr>
            </a:br>
            <a:r>
              <a:rPr lang="tr-TR" sz="2000" dirty="0">
                <a:solidFill>
                  <a:schemeClr val="tx1"/>
                </a:solidFill>
                <a:latin typeface="Times New Roman" panose="02020603050405020304" pitchFamily="18" charset="0"/>
                <a:cs typeface="Times New Roman" panose="02020603050405020304" pitchFamily="18" charset="0"/>
              </a:rPr>
              <a:t>yeteneğine sahiptir ve birçok klinik durumda sonuçları teşhis </a:t>
            </a:r>
            <a:br>
              <a:rPr lang="tr-TR" sz="2000" dirty="0">
                <a:solidFill>
                  <a:schemeClr val="tx1"/>
                </a:solidFill>
                <a:latin typeface="Times New Roman" panose="02020603050405020304" pitchFamily="18" charset="0"/>
                <a:cs typeface="Times New Roman" panose="02020603050405020304" pitchFamily="18" charset="0"/>
              </a:rPr>
            </a:br>
            <a:br>
              <a:rPr lang="tr-TR" sz="2000" dirty="0">
                <a:solidFill>
                  <a:schemeClr val="tx1"/>
                </a:solidFill>
                <a:latin typeface="Times New Roman" panose="02020603050405020304" pitchFamily="18" charset="0"/>
                <a:cs typeface="Times New Roman" panose="02020603050405020304" pitchFamily="18" charset="0"/>
              </a:rPr>
            </a:br>
            <a:r>
              <a:rPr lang="tr-TR" sz="2000" dirty="0">
                <a:solidFill>
                  <a:schemeClr val="tx1"/>
                </a:solidFill>
                <a:latin typeface="Times New Roman" panose="02020603050405020304" pitchFamily="18" charset="0"/>
                <a:cs typeface="Times New Roman" panose="02020603050405020304" pitchFamily="18" charset="0"/>
              </a:rPr>
              <a:t>etmek, tedavi etmek ve tahmin etmek için yaygın olarak </a:t>
            </a:r>
            <a:br>
              <a:rPr lang="tr-TR" sz="2000" dirty="0">
                <a:solidFill>
                  <a:schemeClr val="tx1"/>
                </a:solidFill>
                <a:latin typeface="Times New Roman" panose="02020603050405020304" pitchFamily="18" charset="0"/>
                <a:cs typeface="Times New Roman" panose="02020603050405020304" pitchFamily="18" charset="0"/>
              </a:rPr>
            </a:br>
            <a:br>
              <a:rPr lang="tr-TR" sz="2000" dirty="0">
                <a:solidFill>
                  <a:schemeClr val="tx1"/>
                </a:solidFill>
                <a:latin typeface="Times New Roman" panose="02020603050405020304" pitchFamily="18" charset="0"/>
                <a:cs typeface="Times New Roman" panose="02020603050405020304" pitchFamily="18" charset="0"/>
              </a:rPr>
            </a:br>
            <a:r>
              <a:rPr lang="tr-TR" sz="2000" dirty="0">
                <a:solidFill>
                  <a:schemeClr val="tx1"/>
                </a:solidFill>
                <a:latin typeface="Times New Roman" panose="02020603050405020304" pitchFamily="18" charset="0"/>
                <a:cs typeface="Times New Roman" panose="02020603050405020304" pitchFamily="18" charset="0"/>
              </a:rPr>
              <a:t>kullanılmaktadır. </a:t>
            </a:r>
          </a:p>
        </p:txBody>
      </p:sp>
    </p:spTree>
    <p:extLst>
      <p:ext uri="{BB962C8B-B14F-4D97-AF65-F5344CB8AC3E}">
        <p14:creationId xmlns:p14="http://schemas.microsoft.com/office/powerpoint/2010/main" val="2225976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72483"/>
            <a:ext cx="12191980" cy="6857990"/>
          </a:xfrm>
          <a:prstGeom prst="rect">
            <a:avLst/>
          </a:prstGeom>
        </p:spPr>
      </p:pic>
      <p:pic>
        <p:nvPicPr>
          <p:cNvPr id="2" name="Resim 1">
            <a:extLst>
              <a:ext uri="{FF2B5EF4-FFF2-40B4-BE49-F238E27FC236}">
                <a16:creationId xmlns:a16="http://schemas.microsoft.com/office/drawing/2014/main" id="{A885E3D1-E573-4C2A-97D6-1D87004F1BE1}"/>
              </a:ext>
            </a:extLst>
          </p:cNvPr>
          <p:cNvPicPr>
            <a:picLocks noChangeAspect="1"/>
          </p:cNvPicPr>
          <p:nvPr/>
        </p:nvPicPr>
        <p:blipFill>
          <a:blip r:embed="rId4"/>
          <a:stretch>
            <a:fillRect/>
          </a:stretch>
        </p:blipFill>
        <p:spPr>
          <a:xfrm>
            <a:off x="936586" y="670360"/>
            <a:ext cx="2066925" cy="4514850"/>
          </a:xfrm>
          <a:prstGeom prst="rect">
            <a:avLst/>
          </a:prstGeom>
        </p:spPr>
      </p:pic>
      <p:pic>
        <p:nvPicPr>
          <p:cNvPr id="3" name="Resim 2">
            <a:extLst>
              <a:ext uri="{FF2B5EF4-FFF2-40B4-BE49-F238E27FC236}">
                <a16:creationId xmlns:a16="http://schemas.microsoft.com/office/drawing/2014/main" id="{C22AECB9-4B02-4D12-9197-A438495E73BB}"/>
              </a:ext>
            </a:extLst>
          </p:cNvPr>
          <p:cNvPicPr>
            <a:picLocks noChangeAspect="1"/>
          </p:cNvPicPr>
          <p:nvPr/>
        </p:nvPicPr>
        <p:blipFill>
          <a:blip r:embed="rId5"/>
          <a:stretch>
            <a:fillRect/>
          </a:stretch>
        </p:blipFill>
        <p:spPr>
          <a:xfrm>
            <a:off x="5067290" y="670360"/>
            <a:ext cx="2057400" cy="4514850"/>
          </a:xfrm>
          <a:prstGeom prst="rect">
            <a:avLst/>
          </a:prstGeom>
        </p:spPr>
      </p:pic>
      <p:pic>
        <p:nvPicPr>
          <p:cNvPr id="5" name="Resim 4">
            <a:extLst>
              <a:ext uri="{FF2B5EF4-FFF2-40B4-BE49-F238E27FC236}">
                <a16:creationId xmlns:a16="http://schemas.microsoft.com/office/drawing/2014/main" id="{5A0921F2-B9A1-411C-9DDF-36D3D5D492FA}"/>
              </a:ext>
            </a:extLst>
          </p:cNvPr>
          <p:cNvPicPr>
            <a:picLocks noChangeAspect="1"/>
          </p:cNvPicPr>
          <p:nvPr/>
        </p:nvPicPr>
        <p:blipFill>
          <a:blip r:embed="rId6"/>
          <a:stretch>
            <a:fillRect/>
          </a:stretch>
        </p:blipFill>
        <p:spPr>
          <a:xfrm>
            <a:off x="9188469" y="670360"/>
            <a:ext cx="2057400" cy="4514850"/>
          </a:xfrm>
          <a:prstGeom prst="rect">
            <a:avLst/>
          </a:prstGeom>
        </p:spPr>
      </p:pic>
    </p:spTree>
    <p:extLst>
      <p:ext uri="{BB962C8B-B14F-4D97-AF65-F5344CB8AC3E}">
        <p14:creationId xmlns:p14="http://schemas.microsoft.com/office/powerpoint/2010/main" val="4215686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72483"/>
            <a:ext cx="12191980" cy="6857990"/>
          </a:xfrm>
          <a:prstGeom prst="rect">
            <a:avLst/>
          </a:prstGeom>
        </p:spPr>
      </p:pic>
      <p:pic>
        <p:nvPicPr>
          <p:cNvPr id="2" name="Resim 1">
            <a:extLst>
              <a:ext uri="{FF2B5EF4-FFF2-40B4-BE49-F238E27FC236}">
                <a16:creationId xmlns:a16="http://schemas.microsoft.com/office/drawing/2014/main" id="{02FFB786-52C7-43A1-B600-2C25EF5707C8}"/>
              </a:ext>
            </a:extLst>
          </p:cNvPr>
          <p:cNvPicPr>
            <a:picLocks noChangeAspect="1"/>
          </p:cNvPicPr>
          <p:nvPr/>
        </p:nvPicPr>
        <p:blipFill>
          <a:blip r:embed="rId4"/>
          <a:stretch>
            <a:fillRect/>
          </a:stretch>
        </p:blipFill>
        <p:spPr>
          <a:xfrm>
            <a:off x="609406" y="1035793"/>
            <a:ext cx="1321878" cy="4566354"/>
          </a:xfrm>
          <a:prstGeom prst="rect">
            <a:avLst/>
          </a:prstGeom>
        </p:spPr>
      </p:pic>
      <p:pic>
        <p:nvPicPr>
          <p:cNvPr id="3" name="Resim 2">
            <a:extLst>
              <a:ext uri="{FF2B5EF4-FFF2-40B4-BE49-F238E27FC236}">
                <a16:creationId xmlns:a16="http://schemas.microsoft.com/office/drawing/2014/main" id="{D0C230D5-C7FF-4066-84EC-4004087CB5A1}"/>
              </a:ext>
            </a:extLst>
          </p:cNvPr>
          <p:cNvPicPr>
            <a:picLocks noChangeAspect="1"/>
          </p:cNvPicPr>
          <p:nvPr/>
        </p:nvPicPr>
        <p:blipFill>
          <a:blip r:embed="rId5"/>
          <a:stretch>
            <a:fillRect/>
          </a:stretch>
        </p:blipFill>
        <p:spPr>
          <a:xfrm>
            <a:off x="5435051" y="1035793"/>
            <a:ext cx="1321878" cy="4566353"/>
          </a:xfrm>
          <a:prstGeom prst="rect">
            <a:avLst/>
          </a:prstGeom>
        </p:spPr>
      </p:pic>
      <p:pic>
        <p:nvPicPr>
          <p:cNvPr id="5" name="Resim 4">
            <a:extLst>
              <a:ext uri="{FF2B5EF4-FFF2-40B4-BE49-F238E27FC236}">
                <a16:creationId xmlns:a16="http://schemas.microsoft.com/office/drawing/2014/main" id="{B32913FD-485B-4CE6-B34C-14F1A32E2F58}"/>
              </a:ext>
            </a:extLst>
          </p:cNvPr>
          <p:cNvPicPr>
            <a:picLocks noChangeAspect="1"/>
          </p:cNvPicPr>
          <p:nvPr/>
        </p:nvPicPr>
        <p:blipFill>
          <a:blip r:embed="rId6"/>
          <a:stretch>
            <a:fillRect/>
          </a:stretch>
        </p:blipFill>
        <p:spPr>
          <a:xfrm>
            <a:off x="10041785" y="1035793"/>
            <a:ext cx="1321878" cy="4566353"/>
          </a:xfrm>
          <a:prstGeom prst="rect">
            <a:avLst/>
          </a:prstGeom>
        </p:spPr>
      </p:pic>
    </p:spTree>
    <p:extLst>
      <p:ext uri="{BB962C8B-B14F-4D97-AF65-F5344CB8AC3E}">
        <p14:creationId xmlns:p14="http://schemas.microsoft.com/office/powerpoint/2010/main" val="1640098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72483"/>
            <a:ext cx="12191980" cy="6857990"/>
          </a:xfrm>
          <a:prstGeom prst="rect">
            <a:avLst/>
          </a:prstGeom>
        </p:spPr>
      </p:pic>
      <p:pic>
        <p:nvPicPr>
          <p:cNvPr id="4" name="Resim 3">
            <a:extLst>
              <a:ext uri="{FF2B5EF4-FFF2-40B4-BE49-F238E27FC236}">
                <a16:creationId xmlns:a16="http://schemas.microsoft.com/office/drawing/2014/main" id="{80B3CAB4-01CF-4E7E-AB55-471E8E2D7FE1}"/>
              </a:ext>
            </a:extLst>
          </p:cNvPr>
          <p:cNvPicPr>
            <a:picLocks noChangeAspect="1"/>
          </p:cNvPicPr>
          <p:nvPr/>
        </p:nvPicPr>
        <p:blipFill>
          <a:blip r:embed="rId4"/>
          <a:stretch>
            <a:fillRect/>
          </a:stretch>
        </p:blipFill>
        <p:spPr>
          <a:xfrm>
            <a:off x="0" y="72483"/>
            <a:ext cx="3780263" cy="865709"/>
          </a:xfrm>
          <a:prstGeom prst="rect">
            <a:avLst/>
          </a:prstGeom>
        </p:spPr>
      </p:pic>
      <p:pic>
        <p:nvPicPr>
          <p:cNvPr id="10" name="Resim 9">
            <a:extLst>
              <a:ext uri="{FF2B5EF4-FFF2-40B4-BE49-F238E27FC236}">
                <a16:creationId xmlns:a16="http://schemas.microsoft.com/office/drawing/2014/main" id="{61B66C10-4164-4436-BBE0-AB1D6227339A}"/>
              </a:ext>
            </a:extLst>
          </p:cNvPr>
          <p:cNvPicPr>
            <a:picLocks noChangeAspect="1"/>
          </p:cNvPicPr>
          <p:nvPr/>
        </p:nvPicPr>
        <p:blipFill>
          <a:blip r:embed="rId5"/>
          <a:stretch>
            <a:fillRect/>
          </a:stretch>
        </p:blipFill>
        <p:spPr>
          <a:xfrm>
            <a:off x="1934939" y="1276612"/>
            <a:ext cx="3690648" cy="845186"/>
          </a:xfrm>
          <a:prstGeom prst="rect">
            <a:avLst/>
          </a:prstGeom>
        </p:spPr>
      </p:pic>
      <p:pic>
        <p:nvPicPr>
          <p:cNvPr id="11" name="Resim 10">
            <a:extLst>
              <a:ext uri="{FF2B5EF4-FFF2-40B4-BE49-F238E27FC236}">
                <a16:creationId xmlns:a16="http://schemas.microsoft.com/office/drawing/2014/main" id="{A6C06AFD-A2D3-4CAA-814C-AF99F97D4DB1}"/>
              </a:ext>
            </a:extLst>
          </p:cNvPr>
          <p:cNvPicPr>
            <a:picLocks noChangeAspect="1"/>
          </p:cNvPicPr>
          <p:nvPr/>
        </p:nvPicPr>
        <p:blipFill>
          <a:blip r:embed="rId6"/>
          <a:stretch>
            <a:fillRect/>
          </a:stretch>
        </p:blipFill>
        <p:spPr>
          <a:xfrm>
            <a:off x="4165851" y="2309924"/>
            <a:ext cx="3919365" cy="845187"/>
          </a:xfrm>
          <a:prstGeom prst="rect">
            <a:avLst/>
          </a:prstGeom>
        </p:spPr>
      </p:pic>
      <p:pic>
        <p:nvPicPr>
          <p:cNvPr id="12" name="Resim 11">
            <a:extLst>
              <a:ext uri="{FF2B5EF4-FFF2-40B4-BE49-F238E27FC236}">
                <a16:creationId xmlns:a16="http://schemas.microsoft.com/office/drawing/2014/main" id="{97B870B2-AC0B-4640-AA00-B63255B0090C}"/>
              </a:ext>
            </a:extLst>
          </p:cNvPr>
          <p:cNvPicPr>
            <a:picLocks noChangeAspect="1"/>
          </p:cNvPicPr>
          <p:nvPr/>
        </p:nvPicPr>
        <p:blipFill>
          <a:blip r:embed="rId7"/>
          <a:stretch>
            <a:fillRect/>
          </a:stretch>
        </p:blipFill>
        <p:spPr>
          <a:xfrm>
            <a:off x="4165851" y="3547195"/>
            <a:ext cx="4148083" cy="957001"/>
          </a:xfrm>
          <a:prstGeom prst="rect">
            <a:avLst/>
          </a:prstGeom>
        </p:spPr>
      </p:pic>
      <p:pic>
        <p:nvPicPr>
          <p:cNvPr id="13" name="Resim 12">
            <a:extLst>
              <a:ext uri="{FF2B5EF4-FFF2-40B4-BE49-F238E27FC236}">
                <a16:creationId xmlns:a16="http://schemas.microsoft.com/office/drawing/2014/main" id="{7168200C-E7E1-42BB-9DDA-034D12C0A29E}"/>
              </a:ext>
            </a:extLst>
          </p:cNvPr>
          <p:cNvPicPr>
            <a:picLocks noChangeAspect="1"/>
          </p:cNvPicPr>
          <p:nvPr/>
        </p:nvPicPr>
        <p:blipFill>
          <a:blip r:embed="rId8"/>
          <a:stretch>
            <a:fillRect/>
          </a:stretch>
        </p:blipFill>
        <p:spPr>
          <a:xfrm>
            <a:off x="6979849" y="4817327"/>
            <a:ext cx="4282882" cy="957001"/>
          </a:xfrm>
          <a:prstGeom prst="rect">
            <a:avLst/>
          </a:prstGeom>
        </p:spPr>
      </p:pic>
      <p:pic>
        <p:nvPicPr>
          <p:cNvPr id="14" name="Resim 13">
            <a:extLst>
              <a:ext uri="{FF2B5EF4-FFF2-40B4-BE49-F238E27FC236}">
                <a16:creationId xmlns:a16="http://schemas.microsoft.com/office/drawing/2014/main" id="{82FDDEC3-0A57-47C0-BF8A-7AD2A3317094}"/>
              </a:ext>
            </a:extLst>
          </p:cNvPr>
          <p:cNvPicPr>
            <a:picLocks noChangeAspect="1"/>
          </p:cNvPicPr>
          <p:nvPr/>
        </p:nvPicPr>
        <p:blipFill>
          <a:blip r:embed="rId9"/>
          <a:stretch>
            <a:fillRect/>
          </a:stretch>
        </p:blipFill>
        <p:spPr>
          <a:xfrm>
            <a:off x="8240751" y="6043961"/>
            <a:ext cx="3862039" cy="814039"/>
          </a:xfrm>
          <a:prstGeom prst="rect">
            <a:avLst/>
          </a:prstGeom>
        </p:spPr>
      </p:pic>
    </p:spTree>
    <p:extLst>
      <p:ext uri="{BB962C8B-B14F-4D97-AF65-F5344CB8AC3E}">
        <p14:creationId xmlns:p14="http://schemas.microsoft.com/office/powerpoint/2010/main" val="233227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72483"/>
            <a:ext cx="12191980" cy="6857990"/>
          </a:xfrm>
          <a:prstGeom prst="rect">
            <a:avLst/>
          </a:prstGeom>
        </p:spPr>
      </p:pic>
      <p:pic>
        <p:nvPicPr>
          <p:cNvPr id="4" name="Resim 3">
            <a:extLst>
              <a:ext uri="{FF2B5EF4-FFF2-40B4-BE49-F238E27FC236}">
                <a16:creationId xmlns:a16="http://schemas.microsoft.com/office/drawing/2014/main" id="{80B3CAB4-01CF-4E7E-AB55-471E8E2D7FE1}"/>
              </a:ext>
            </a:extLst>
          </p:cNvPr>
          <p:cNvPicPr>
            <a:picLocks noChangeAspect="1"/>
          </p:cNvPicPr>
          <p:nvPr/>
        </p:nvPicPr>
        <p:blipFill>
          <a:blip r:embed="rId4"/>
          <a:stretch>
            <a:fillRect/>
          </a:stretch>
        </p:blipFill>
        <p:spPr>
          <a:xfrm>
            <a:off x="0" y="72483"/>
            <a:ext cx="3780263" cy="865709"/>
          </a:xfrm>
          <a:prstGeom prst="rect">
            <a:avLst/>
          </a:prstGeom>
        </p:spPr>
      </p:pic>
      <p:pic>
        <p:nvPicPr>
          <p:cNvPr id="10" name="Resim 9">
            <a:extLst>
              <a:ext uri="{FF2B5EF4-FFF2-40B4-BE49-F238E27FC236}">
                <a16:creationId xmlns:a16="http://schemas.microsoft.com/office/drawing/2014/main" id="{61B66C10-4164-4436-BBE0-AB1D6227339A}"/>
              </a:ext>
            </a:extLst>
          </p:cNvPr>
          <p:cNvPicPr>
            <a:picLocks noChangeAspect="1"/>
          </p:cNvPicPr>
          <p:nvPr/>
        </p:nvPicPr>
        <p:blipFill>
          <a:blip r:embed="rId5"/>
          <a:stretch>
            <a:fillRect/>
          </a:stretch>
        </p:blipFill>
        <p:spPr>
          <a:xfrm>
            <a:off x="1934939" y="1276612"/>
            <a:ext cx="3690648" cy="845186"/>
          </a:xfrm>
          <a:prstGeom prst="rect">
            <a:avLst/>
          </a:prstGeom>
        </p:spPr>
      </p:pic>
      <p:pic>
        <p:nvPicPr>
          <p:cNvPr id="11" name="Resim 10">
            <a:extLst>
              <a:ext uri="{FF2B5EF4-FFF2-40B4-BE49-F238E27FC236}">
                <a16:creationId xmlns:a16="http://schemas.microsoft.com/office/drawing/2014/main" id="{A6C06AFD-A2D3-4CAA-814C-AF99F97D4DB1}"/>
              </a:ext>
            </a:extLst>
          </p:cNvPr>
          <p:cNvPicPr>
            <a:picLocks noChangeAspect="1"/>
          </p:cNvPicPr>
          <p:nvPr/>
        </p:nvPicPr>
        <p:blipFill>
          <a:blip r:embed="rId6"/>
          <a:stretch>
            <a:fillRect/>
          </a:stretch>
        </p:blipFill>
        <p:spPr>
          <a:xfrm>
            <a:off x="4165851" y="2309924"/>
            <a:ext cx="3919365" cy="845187"/>
          </a:xfrm>
          <a:prstGeom prst="rect">
            <a:avLst/>
          </a:prstGeom>
        </p:spPr>
      </p:pic>
      <p:pic>
        <p:nvPicPr>
          <p:cNvPr id="12" name="Resim 11">
            <a:extLst>
              <a:ext uri="{FF2B5EF4-FFF2-40B4-BE49-F238E27FC236}">
                <a16:creationId xmlns:a16="http://schemas.microsoft.com/office/drawing/2014/main" id="{97B870B2-AC0B-4640-AA00-B63255B0090C}"/>
              </a:ext>
            </a:extLst>
          </p:cNvPr>
          <p:cNvPicPr>
            <a:picLocks noChangeAspect="1"/>
          </p:cNvPicPr>
          <p:nvPr/>
        </p:nvPicPr>
        <p:blipFill>
          <a:blip r:embed="rId7"/>
          <a:stretch>
            <a:fillRect/>
          </a:stretch>
        </p:blipFill>
        <p:spPr>
          <a:xfrm>
            <a:off x="4165851" y="3547195"/>
            <a:ext cx="4148083" cy="957001"/>
          </a:xfrm>
          <a:prstGeom prst="rect">
            <a:avLst/>
          </a:prstGeom>
        </p:spPr>
      </p:pic>
      <p:pic>
        <p:nvPicPr>
          <p:cNvPr id="13" name="Resim 12">
            <a:extLst>
              <a:ext uri="{FF2B5EF4-FFF2-40B4-BE49-F238E27FC236}">
                <a16:creationId xmlns:a16="http://schemas.microsoft.com/office/drawing/2014/main" id="{7168200C-E7E1-42BB-9DDA-034D12C0A29E}"/>
              </a:ext>
            </a:extLst>
          </p:cNvPr>
          <p:cNvPicPr>
            <a:picLocks noChangeAspect="1"/>
          </p:cNvPicPr>
          <p:nvPr/>
        </p:nvPicPr>
        <p:blipFill>
          <a:blip r:embed="rId8"/>
          <a:stretch>
            <a:fillRect/>
          </a:stretch>
        </p:blipFill>
        <p:spPr>
          <a:xfrm>
            <a:off x="6979849" y="4817327"/>
            <a:ext cx="4282882" cy="957001"/>
          </a:xfrm>
          <a:prstGeom prst="rect">
            <a:avLst/>
          </a:prstGeom>
        </p:spPr>
      </p:pic>
      <p:pic>
        <p:nvPicPr>
          <p:cNvPr id="14" name="Resim 13">
            <a:extLst>
              <a:ext uri="{FF2B5EF4-FFF2-40B4-BE49-F238E27FC236}">
                <a16:creationId xmlns:a16="http://schemas.microsoft.com/office/drawing/2014/main" id="{82FDDEC3-0A57-47C0-BF8A-7AD2A3317094}"/>
              </a:ext>
            </a:extLst>
          </p:cNvPr>
          <p:cNvPicPr>
            <a:picLocks noChangeAspect="1"/>
          </p:cNvPicPr>
          <p:nvPr/>
        </p:nvPicPr>
        <p:blipFill>
          <a:blip r:embed="rId9"/>
          <a:stretch>
            <a:fillRect/>
          </a:stretch>
        </p:blipFill>
        <p:spPr>
          <a:xfrm>
            <a:off x="8240751" y="6043961"/>
            <a:ext cx="3862039" cy="814039"/>
          </a:xfrm>
          <a:prstGeom prst="rect">
            <a:avLst/>
          </a:prstGeom>
        </p:spPr>
      </p:pic>
    </p:spTree>
    <p:extLst>
      <p:ext uri="{BB962C8B-B14F-4D97-AF65-F5344CB8AC3E}">
        <p14:creationId xmlns:p14="http://schemas.microsoft.com/office/powerpoint/2010/main" val="3882634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72483"/>
            <a:ext cx="12191980" cy="6857990"/>
          </a:xfrm>
          <a:prstGeom prst="rect">
            <a:avLst/>
          </a:prstGeom>
        </p:spPr>
      </p:pic>
      <p:pic>
        <p:nvPicPr>
          <p:cNvPr id="4" name="Resim 3">
            <a:extLst>
              <a:ext uri="{FF2B5EF4-FFF2-40B4-BE49-F238E27FC236}">
                <a16:creationId xmlns:a16="http://schemas.microsoft.com/office/drawing/2014/main" id="{80B3CAB4-01CF-4E7E-AB55-471E8E2D7FE1}"/>
              </a:ext>
            </a:extLst>
          </p:cNvPr>
          <p:cNvPicPr>
            <a:picLocks noChangeAspect="1"/>
          </p:cNvPicPr>
          <p:nvPr/>
        </p:nvPicPr>
        <p:blipFill>
          <a:blip r:embed="rId4"/>
          <a:stretch>
            <a:fillRect/>
          </a:stretch>
        </p:blipFill>
        <p:spPr>
          <a:xfrm>
            <a:off x="0" y="72483"/>
            <a:ext cx="3780263" cy="865709"/>
          </a:xfrm>
          <a:prstGeom prst="rect">
            <a:avLst/>
          </a:prstGeom>
        </p:spPr>
      </p:pic>
      <p:pic>
        <p:nvPicPr>
          <p:cNvPr id="10" name="Resim 9">
            <a:extLst>
              <a:ext uri="{FF2B5EF4-FFF2-40B4-BE49-F238E27FC236}">
                <a16:creationId xmlns:a16="http://schemas.microsoft.com/office/drawing/2014/main" id="{61B66C10-4164-4436-BBE0-AB1D6227339A}"/>
              </a:ext>
            </a:extLst>
          </p:cNvPr>
          <p:cNvPicPr>
            <a:picLocks noChangeAspect="1"/>
          </p:cNvPicPr>
          <p:nvPr/>
        </p:nvPicPr>
        <p:blipFill>
          <a:blip r:embed="rId5"/>
          <a:stretch>
            <a:fillRect/>
          </a:stretch>
        </p:blipFill>
        <p:spPr>
          <a:xfrm>
            <a:off x="1934939" y="1276612"/>
            <a:ext cx="3690648" cy="845186"/>
          </a:xfrm>
          <a:prstGeom prst="rect">
            <a:avLst/>
          </a:prstGeom>
        </p:spPr>
      </p:pic>
      <p:pic>
        <p:nvPicPr>
          <p:cNvPr id="11" name="Resim 10">
            <a:extLst>
              <a:ext uri="{FF2B5EF4-FFF2-40B4-BE49-F238E27FC236}">
                <a16:creationId xmlns:a16="http://schemas.microsoft.com/office/drawing/2014/main" id="{A6C06AFD-A2D3-4CAA-814C-AF99F97D4DB1}"/>
              </a:ext>
            </a:extLst>
          </p:cNvPr>
          <p:cNvPicPr>
            <a:picLocks noChangeAspect="1"/>
          </p:cNvPicPr>
          <p:nvPr/>
        </p:nvPicPr>
        <p:blipFill>
          <a:blip r:embed="rId6"/>
          <a:stretch>
            <a:fillRect/>
          </a:stretch>
        </p:blipFill>
        <p:spPr>
          <a:xfrm>
            <a:off x="4165851" y="2309924"/>
            <a:ext cx="3919365" cy="845187"/>
          </a:xfrm>
          <a:prstGeom prst="rect">
            <a:avLst/>
          </a:prstGeom>
        </p:spPr>
      </p:pic>
      <p:pic>
        <p:nvPicPr>
          <p:cNvPr id="12" name="Resim 11">
            <a:extLst>
              <a:ext uri="{FF2B5EF4-FFF2-40B4-BE49-F238E27FC236}">
                <a16:creationId xmlns:a16="http://schemas.microsoft.com/office/drawing/2014/main" id="{97B870B2-AC0B-4640-AA00-B63255B0090C}"/>
              </a:ext>
            </a:extLst>
          </p:cNvPr>
          <p:cNvPicPr>
            <a:picLocks noChangeAspect="1"/>
          </p:cNvPicPr>
          <p:nvPr/>
        </p:nvPicPr>
        <p:blipFill>
          <a:blip r:embed="rId7"/>
          <a:stretch>
            <a:fillRect/>
          </a:stretch>
        </p:blipFill>
        <p:spPr>
          <a:xfrm>
            <a:off x="4165851" y="3547195"/>
            <a:ext cx="4148083" cy="957001"/>
          </a:xfrm>
          <a:prstGeom prst="rect">
            <a:avLst/>
          </a:prstGeom>
        </p:spPr>
      </p:pic>
      <p:pic>
        <p:nvPicPr>
          <p:cNvPr id="13" name="Resim 12">
            <a:extLst>
              <a:ext uri="{FF2B5EF4-FFF2-40B4-BE49-F238E27FC236}">
                <a16:creationId xmlns:a16="http://schemas.microsoft.com/office/drawing/2014/main" id="{7168200C-E7E1-42BB-9DDA-034D12C0A29E}"/>
              </a:ext>
            </a:extLst>
          </p:cNvPr>
          <p:cNvPicPr>
            <a:picLocks noChangeAspect="1"/>
          </p:cNvPicPr>
          <p:nvPr/>
        </p:nvPicPr>
        <p:blipFill>
          <a:blip r:embed="rId8"/>
          <a:stretch>
            <a:fillRect/>
          </a:stretch>
        </p:blipFill>
        <p:spPr>
          <a:xfrm>
            <a:off x="6979849" y="4817327"/>
            <a:ext cx="4282882" cy="957001"/>
          </a:xfrm>
          <a:prstGeom prst="rect">
            <a:avLst/>
          </a:prstGeom>
        </p:spPr>
      </p:pic>
      <p:pic>
        <p:nvPicPr>
          <p:cNvPr id="14" name="Resim 13">
            <a:extLst>
              <a:ext uri="{FF2B5EF4-FFF2-40B4-BE49-F238E27FC236}">
                <a16:creationId xmlns:a16="http://schemas.microsoft.com/office/drawing/2014/main" id="{82FDDEC3-0A57-47C0-BF8A-7AD2A3317094}"/>
              </a:ext>
            </a:extLst>
          </p:cNvPr>
          <p:cNvPicPr>
            <a:picLocks noChangeAspect="1"/>
          </p:cNvPicPr>
          <p:nvPr/>
        </p:nvPicPr>
        <p:blipFill>
          <a:blip r:embed="rId9"/>
          <a:stretch>
            <a:fillRect/>
          </a:stretch>
        </p:blipFill>
        <p:spPr>
          <a:xfrm>
            <a:off x="8240751" y="6043961"/>
            <a:ext cx="3862039" cy="814039"/>
          </a:xfrm>
          <a:prstGeom prst="rect">
            <a:avLst/>
          </a:prstGeom>
        </p:spPr>
      </p:pic>
    </p:spTree>
    <p:extLst>
      <p:ext uri="{BB962C8B-B14F-4D97-AF65-F5344CB8AC3E}">
        <p14:creationId xmlns:p14="http://schemas.microsoft.com/office/powerpoint/2010/main" val="1422390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sp>
        <p:nvSpPr>
          <p:cNvPr id="2" name="Başlık 1">
            <a:extLst>
              <a:ext uri="{FF2B5EF4-FFF2-40B4-BE49-F238E27FC236}">
                <a16:creationId xmlns:a16="http://schemas.microsoft.com/office/drawing/2014/main" id="{646D0423-92ED-41A8-B13E-ED2A99FC380C}"/>
              </a:ext>
            </a:extLst>
          </p:cNvPr>
          <p:cNvSpPr>
            <a:spLocks noGrp="1"/>
          </p:cNvSpPr>
          <p:nvPr>
            <p:ph type="ctrTitle"/>
          </p:nvPr>
        </p:nvSpPr>
        <p:spPr>
          <a:xfrm>
            <a:off x="1393902" y="1839951"/>
            <a:ext cx="9197898" cy="2192713"/>
          </a:xfrm>
          <a:solidFill>
            <a:schemeClr val="bg1">
              <a:alpha val="60000"/>
            </a:schemeClr>
          </a:solidFill>
          <a:ln w="38100" cap="sq">
            <a:solidFill>
              <a:schemeClr val="tx1"/>
            </a:solidFill>
            <a:miter lim="800000"/>
          </a:ln>
        </p:spPr>
        <p:txBody>
          <a:bodyPr rtlCol="0" anchor="ctr">
            <a:normAutofit fontScale="90000"/>
          </a:bodyPr>
          <a:lstStyle/>
          <a:p>
            <a:r>
              <a:rPr lang="tr-TR" b="1" dirty="0">
                <a:solidFill>
                  <a:schemeClr val="tx1"/>
                </a:solidFill>
              </a:rPr>
              <a:t>Göz İzleme Verilerini ve </a:t>
            </a:r>
            <a:r>
              <a:rPr lang="tr-TR" b="1" dirty="0" err="1">
                <a:solidFill>
                  <a:schemeClr val="tx1"/>
                </a:solidFill>
              </a:rPr>
              <a:t>Konvolüsyonel</a:t>
            </a:r>
            <a:r>
              <a:rPr lang="tr-TR" b="1" dirty="0">
                <a:solidFill>
                  <a:schemeClr val="tx1"/>
                </a:solidFill>
              </a:rPr>
              <a:t> Sinir Ağlarını Kullanarak Şaşılık Tanıma</a:t>
            </a:r>
            <a:br>
              <a:rPr lang="tr-TR" b="1" dirty="0"/>
            </a:br>
            <a:endParaRPr lang="tr-TR" dirty="0">
              <a:solidFill>
                <a:schemeClr val="tx1"/>
              </a:solidFill>
            </a:endParaRPr>
          </a:p>
        </p:txBody>
      </p:sp>
      <p:sp>
        <p:nvSpPr>
          <p:cNvPr id="3" name="Alt Başlık 2">
            <a:extLst>
              <a:ext uri="{FF2B5EF4-FFF2-40B4-BE49-F238E27FC236}">
                <a16:creationId xmlns:a16="http://schemas.microsoft.com/office/drawing/2014/main" id="{74B4D8F8-4E82-4BDB-B682-C4008F4B24EF}"/>
              </a:ext>
            </a:extLst>
          </p:cNvPr>
          <p:cNvSpPr>
            <a:spLocks noGrp="1"/>
          </p:cNvSpPr>
          <p:nvPr>
            <p:ph type="subTitle" idx="1"/>
          </p:nvPr>
        </p:nvSpPr>
        <p:spPr>
          <a:xfrm>
            <a:off x="1600200" y="4352544"/>
            <a:ext cx="9098280" cy="2505456"/>
          </a:xfrm>
        </p:spPr>
        <p:txBody>
          <a:bodyPr rtlCol="0">
            <a:normAutofit/>
          </a:bodyPr>
          <a:lstStyle/>
          <a:p>
            <a:pPr rtl="0"/>
            <a:endParaRPr lang="tr-TR" dirty="0">
              <a:solidFill>
                <a:srgbClr val="FFFFFF"/>
              </a:solidFill>
            </a:endParaRPr>
          </a:p>
          <a:p>
            <a:r>
              <a:rPr lang="tr-TR" dirty="0">
                <a:solidFill>
                  <a:srgbClr val="FFFFFF"/>
                </a:solidFill>
              </a:rPr>
              <a:t> </a:t>
            </a:r>
            <a:r>
              <a:rPr lang="tr-TR" dirty="0" err="1">
                <a:solidFill>
                  <a:srgbClr val="FFFFFF"/>
                </a:solidFill>
              </a:rPr>
              <a:t>Tıp:Şaşılık</a:t>
            </a:r>
            <a:r>
              <a:rPr lang="tr-TR" dirty="0">
                <a:solidFill>
                  <a:srgbClr val="FFFFFF"/>
                </a:solidFill>
              </a:rPr>
              <a:t> Tanıma </a:t>
            </a:r>
          </a:p>
          <a:p>
            <a:r>
              <a:rPr lang="tr-TR" dirty="0">
                <a:solidFill>
                  <a:srgbClr val="FFFFFF"/>
                </a:solidFill>
              </a:rPr>
              <a:t>Yapay </a:t>
            </a:r>
            <a:r>
              <a:rPr lang="tr-TR" dirty="0" err="1">
                <a:solidFill>
                  <a:srgbClr val="FFFFFF"/>
                </a:solidFill>
              </a:rPr>
              <a:t>Zeka:Derin</a:t>
            </a:r>
            <a:r>
              <a:rPr lang="tr-TR" dirty="0">
                <a:solidFill>
                  <a:srgbClr val="FFFFFF"/>
                </a:solidFill>
              </a:rPr>
              <a:t> öğrenme algoritması olan </a:t>
            </a:r>
            <a:r>
              <a:rPr lang="tr-TR" dirty="0" err="1">
                <a:solidFill>
                  <a:srgbClr val="FFFFFF"/>
                </a:solidFill>
              </a:rPr>
              <a:t>evrişimli</a:t>
            </a:r>
            <a:r>
              <a:rPr lang="tr-TR" dirty="0">
                <a:solidFill>
                  <a:srgbClr val="FFFFFF"/>
                </a:solidFill>
              </a:rPr>
              <a:t> sinir ağlarından (CNN'ler) </a:t>
            </a:r>
          </a:p>
        </p:txBody>
      </p:sp>
    </p:spTree>
    <p:extLst>
      <p:ext uri="{BB962C8B-B14F-4D97-AF65-F5344CB8AC3E}">
        <p14:creationId xmlns:p14="http://schemas.microsoft.com/office/powerpoint/2010/main" val="2518373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pic>
        <p:nvPicPr>
          <p:cNvPr id="4" name="Resim 3">
            <a:extLst>
              <a:ext uri="{FF2B5EF4-FFF2-40B4-BE49-F238E27FC236}">
                <a16:creationId xmlns:a16="http://schemas.microsoft.com/office/drawing/2014/main" id="{01C78B88-8A66-4AAB-9B40-B31012F44CD3}"/>
              </a:ext>
            </a:extLst>
          </p:cNvPr>
          <p:cNvPicPr>
            <a:picLocks noChangeAspect="1"/>
          </p:cNvPicPr>
          <p:nvPr/>
        </p:nvPicPr>
        <p:blipFill>
          <a:blip r:embed="rId4"/>
          <a:stretch>
            <a:fillRect/>
          </a:stretch>
        </p:blipFill>
        <p:spPr>
          <a:xfrm>
            <a:off x="1266475" y="1522058"/>
            <a:ext cx="9458325" cy="4286250"/>
          </a:xfrm>
          <a:prstGeom prst="rect">
            <a:avLst/>
          </a:prstGeom>
        </p:spPr>
      </p:pic>
    </p:spTree>
    <p:extLst>
      <p:ext uri="{BB962C8B-B14F-4D97-AF65-F5344CB8AC3E}">
        <p14:creationId xmlns:p14="http://schemas.microsoft.com/office/powerpoint/2010/main" val="2777145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pic>
        <p:nvPicPr>
          <p:cNvPr id="9" name="Resim 8">
            <a:extLst>
              <a:ext uri="{FF2B5EF4-FFF2-40B4-BE49-F238E27FC236}">
                <a16:creationId xmlns:a16="http://schemas.microsoft.com/office/drawing/2014/main" id="{B07311DF-B0C3-45A2-A292-30A8CCAD4652}"/>
              </a:ext>
            </a:extLst>
          </p:cNvPr>
          <p:cNvPicPr>
            <a:picLocks noChangeAspect="1"/>
          </p:cNvPicPr>
          <p:nvPr/>
        </p:nvPicPr>
        <p:blipFill>
          <a:blip r:embed="rId4"/>
          <a:stretch>
            <a:fillRect/>
          </a:stretch>
        </p:blipFill>
        <p:spPr>
          <a:xfrm>
            <a:off x="3662362" y="1976437"/>
            <a:ext cx="4867275" cy="2905125"/>
          </a:xfrm>
          <a:prstGeom prst="rect">
            <a:avLst/>
          </a:prstGeom>
        </p:spPr>
      </p:pic>
    </p:spTree>
    <p:extLst>
      <p:ext uri="{BB962C8B-B14F-4D97-AF65-F5344CB8AC3E}">
        <p14:creationId xmlns:p14="http://schemas.microsoft.com/office/powerpoint/2010/main" val="1353798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pic>
        <p:nvPicPr>
          <p:cNvPr id="11" name="Resim 10">
            <a:extLst>
              <a:ext uri="{FF2B5EF4-FFF2-40B4-BE49-F238E27FC236}">
                <a16:creationId xmlns:a16="http://schemas.microsoft.com/office/drawing/2014/main" id="{C3D30C18-0657-48D2-8535-18BBE6288C34}"/>
              </a:ext>
            </a:extLst>
          </p:cNvPr>
          <p:cNvPicPr>
            <a:picLocks noChangeAspect="1"/>
          </p:cNvPicPr>
          <p:nvPr/>
        </p:nvPicPr>
        <p:blipFill>
          <a:blip r:embed="rId4"/>
          <a:stretch>
            <a:fillRect/>
          </a:stretch>
        </p:blipFill>
        <p:spPr>
          <a:xfrm>
            <a:off x="3624147" y="769435"/>
            <a:ext cx="4984594" cy="5742878"/>
          </a:xfrm>
          <a:prstGeom prst="rect">
            <a:avLst/>
          </a:prstGeom>
        </p:spPr>
      </p:pic>
    </p:spTree>
    <p:extLst>
      <p:ext uri="{BB962C8B-B14F-4D97-AF65-F5344CB8AC3E}">
        <p14:creationId xmlns:p14="http://schemas.microsoft.com/office/powerpoint/2010/main" val="3294700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pic>
        <p:nvPicPr>
          <p:cNvPr id="4" name="Resim 3">
            <a:extLst>
              <a:ext uri="{FF2B5EF4-FFF2-40B4-BE49-F238E27FC236}">
                <a16:creationId xmlns:a16="http://schemas.microsoft.com/office/drawing/2014/main" id="{1DFB648F-D195-473D-A4B8-45B095F22DF3}"/>
              </a:ext>
            </a:extLst>
          </p:cNvPr>
          <p:cNvPicPr>
            <a:picLocks noChangeAspect="1"/>
          </p:cNvPicPr>
          <p:nvPr/>
        </p:nvPicPr>
        <p:blipFill>
          <a:blip r:embed="rId4"/>
          <a:stretch>
            <a:fillRect/>
          </a:stretch>
        </p:blipFill>
        <p:spPr>
          <a:xfrm>
            <a:off x="1366827" y="2068551"/>
            <a:ext cx="9458325" cy="3781425"/>
          </a:xfrm>
          <a:prstGeom prst="rect">
            <a:avLst/>
          </a:prstGeom>
        </p:spPr>
      </p:pic>
    </p:spTree>
    <p:extLst>
      <p:ext uri="{BB962C8B-B14F-4D97-AF65-F5344CB8AC3E}">
        <p14:creationId xmlns:p14="http://schemas.microsoft.com/office/powerpoint/2010/main" val="1491501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0"/>
            <a:ext cx="12191980" cy="6857990"/>
          </a:xfrm>
          <a:prstGeom prst="rect">
            <a:avLst/>
          </a:prstGeom>
        </p:spPr>
      </p:pic>
      <p:sp>
        <p:nvSpPr>
          <p:cNvPr id="3" name="Alt Başlık 2">
            <a:extLst>
              <a:ext uri="{FF2B5EF4-FFF2-40B4-BE49-F238E27FC236}">
                <a16:creationId xmlns:a16="http://schemas.microsoft.com/office/drawing/2014/main" id="{74B4D8F8-4E82-4BDB-B682-C4008F4B24EF}"/>
              </a:ext>
            </a:extLst>
          </p:cNvPr>
          <p:cNvSpPr>
            <a:spLocks noGrp="1"/>
          </p:cNvSpPr>
          <p:nvPr>
            <p:ph type="subTitle" idx="1"/>
          </p:nvPr>
        </p:nvSpPr>
        <p:spPr>
          <a:xfrm>
            <a:off x="567159" y="462988"/>
            <a:ext cx="11204293" cy="5960962"/>
          </a:xfrm>
        </p:spPr>
        <p:txBody>
          <a:bodyPr rtlCol="0">
            <a:normAutofit/>
          </a:bodyPr>
          <a:lstStyle/>
          <a:p>
            <a:pPr rtl="0"/>
            <a:endParaRPr lang="tr-TR" dirty="0">
              <a:solidFill>
                <a:srgbClr val="FFFFFF"/>
              </a:solidFill>
            </a:endParaRPr>
          </a:p>
          <a:p>
            <a:pPr algn="just"/>
            <a:r>
              <a:rPr lang="tr-TR" sz="3200" dirty="0">
                <a:solidFill>
                  <a:srgbClr val="FFFFFF"/>
                </a:solidFill>
                <a:latin typeface="Times New Roman" panose="02020603050405020304" pitchFamily="18" charset="0"/>
                <a:cs typeface="Times New Roman" panose="02020603050405020304" pitchFamily="18" charset="0"/>
              </a:rPr>
              <a:t>Tıbbi AI araştırma ve çalışmalarında, öncelikle çeşitli bilgisayar AI tekniklerini tıbbi bilgi modelleme ve klinik prosedür uygulamalarına dahil etmek için uygulanabilirlik ve fizibiliteye odaklanıyoruz. </a:t>
            </a:r>
          </a:p>
          <a:p>
            <a:pPr algn="just"/>
            <a:r>
              <a:rPr lang="tr-TR" sz="3200" dirty="0">
                <a:solidFill>
                  <a:srgbClr val="FFFFFF"/>
                </a:solidFill>
                <a:latin typeface="Times New Roman" panose="02020603050405020304" pitchFamily="18" charset="0"/>
                <a:cs typeface="Times New Roman" panose="02020603050405020304" pitchFamily="18" charset="0"/>
              </a:rPr>
              <a:t>En gelişmiş AI metodolojileri, anlamlı veri modellerinin tanınmasında büyük yetenekler ve kapasiteler göstermiştir ve bu nedenle, özellikle teşhisler ve sonraki tedaviler için her aşamada karar vermeye yardımcı olmak için klinik araştırmalar için </a:t>
            </a:r>
            <a:r>
              <a:rPr lang="tr-TR" sz="3200" dirty="0" err="1">
                <a:solidFill>
                  <a:srgbClr val="FFFFFF"/>
                </a:solidFill>
                <a:latin typeface="Times New Roman" panose="02020603050405020304" pitchFamily="18" charset="0"/>
                <a:cs typeface="Times New Roman" panose="02020603050405020304" pitchFamily="18" charset="0"/>
              </a:rPr>
              <a:t>prognozlar</a:t>
            </a:r>
            <a:r>
              <a:rPr lang="tr-TR" sz="3200" dirty="0">
                <a:solidFill>
                  <a:srgbClr val="FFFFFF"/>
                </a:solidFill>
                <a:latin typeface="Times New Roman" panose="02020603050405020304" pitchFamily="18" charset="0"/>
                <a:cs typeface="Times New Roman" panose="02020603050405020304" pitchFamily="18" charset="0"/>
              </a:rPr>
              <a:t> ve projeksiyonlar…gibi araçlar olarak geniş ölçüde denenmiştir.</a:t>
            </a:r>
          </a:p>
        </p:txBody>
      </p:sp>
    </p:spTree>
    <p:extLst>
      <p:ext uri="{BB962C8B-B14F-4D97-AF65-F5344CB8AC3E}">
        <p14:creationId xmlns:p14="http://schemas.microsoft.com/office/powerpoint/2010/main" val="1741254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pic>
        <p:nvPicPr>
          <p:cNvPr id="4" name="Resim 3">
            <a:extLst>
              <a:ext uri="{FF2B5EF4-FFF2-40B4-BE49-F238E27FC236}">
                <a16:creationId xmlns:a16="http://schemas.microsoft.com/office/drawing/2014/main" id="{7C4FD91F-EADD-439D-8EA3-FDB43AED764E}"/>
              </a:ext>
            </a:extLst>
          </p:cNvPr>
          <p:cNvPicPr>
            <a:picLocks noChangeAspect="1"/>
          </p:cNvPicPr>
          <p:nvPr/>
        </p:nvPicPr>
        <p:blipFill>
          <a:blip r:embed="rId4"/>
          <a:stretch>
            <a:fillRect/>
          </a:stretch>
        </p:blipFill>
        <p:spPr>
          <a:xfrm>
            <a:off x="3962390" y="2185987"/>
            <a:ext cx="4267200" cy="2486025"/>
          </a:xfrm>
          <a:prstGeom prst="rect">
            <a:avLst/>
          </a:prstGeom>
        </p:spPr>
      </p:pic>
    </p:spTree>
    <p:extLst>
      <p:ext uri="{BB962C8B-B14F-4D97-AF65-F5344CB8AC3E}">
        <p14:creationId xmlns:p14="http://schemas.microsoft.com/office/powerpoint/2010/main" val="4006332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sp>
        <p:nvSpPr>
          <p:cNvPr id="2" name="Başlık 1">
            <a:extLst>
              <a:ext uri="{FF2B5EF4-FFF2-40B4-BE49-F238E27FC236}">
                <a16:creationId xmlns:a16="http://schemas.microsoft.com/office/drawing/2014/main" id="{646D0423-92ED-41A8-B13E-ED2A99FC380C}"/>
              </a:ext>
            </a:extLst>
          </p:cNvPr>
          <p:cNvSpPr>
            <a:spLocks noGrp="1"/>
          </p:cNvSpPr>
          <p:nvPr>
            <p:ph type="ctrTitle"/>
          </p:nvPr>
        </p:nvSpPr>
        <p:spPr>
          <a:xfrm>
            <a:off x="1600200" y="1527208"/>
            <a:ext cx="8991600" cy="2505456"/>
          </a:xfrm>
          <a:solidFill>
            <a:schemeClr val="bg1">
              <a:alpha val="60000"/>
            </a:schemeClr>
          </a:solidFill>
          <a:ln w="38100" cap="sq">
            <a:solidFill>
              <a:schemeClr val="tx1"/>
            </a:solidFill>
            <a:miter lim="800000"/>
          </a:ln>
        </p:spPr>
        <p:txBody>
          <a:bodyPr rtlCol="0" anchor="ctr">
            <a:normAutofit/>
          </a:bodyPr>
          <a:lstStyle/>
          <a:p>
            <a:r>
              <a:rPr lang="tr-TR" b="1" dirty="0">
                <a:solidFill>
                  <a:schemeClr val="tx1"/>
                </a:solidFill>
              </a:rPr>
              <a:t>Meme MRG 3D Tümör </a:t>
            </a:r>
            <a:r>
              <a:rPr lang="tr-TR" b="1" dirty="0" err="1">
                <a:solidFill>
                  <a:schemeClr val="tx1"/>
                </a:solidFill>
              </a:rPr>
              <a:t>Segmentasyonu</a:t>
            </a:r>
            <a:r>
              <a:rPr lang="tr-TR" b="1" dirty="0">
                <a:solidFill>
                  <a:schemeClr val="tx1"/>
                </a:solidFill>
              </a:rPr>
              <a:t> için 3D Şekil Ağırlıklı Seviye Set Yöntemi</a:t>
            </a:r>
            <a:br>
              <a:rPr lang="tr-TR" b="1" dirty="0"/>
            </a:br>
            <a:endParaRPr lang="tr-TR" dirty="0">
              <a:solidFill>
                <a:schemeClr val="tx1"/>
              </a:solidFill>
            </a:endParaRPr>
          </a:p>
        </p:txBody>
      </p:sp>
      <p:sp>
        <p:nvSpPr>
          <p:cNvPr id="3" name="Alt Başlık 2">
            <a:extLst>
              <a:ext uri="{FF2B5EF4-FFF2-40B4-BE49-F238E27FC236}">
                <a16:creationId xmlns:a16="http://schemas.microsoft.com/office/drawing/2014/main" id="{74B4D8F8-4E82-4BDB-B682-C4008F4B24EF}"/>
              </a:ext>
            </a:extLst>
          </p:cNvPr>
          <p:cNvSpPr>
            <a:spLocks noGrp="1"/>
          </p:cNvSpPr>
          <p:nvPr>
            <p:ph type="subTitle" idx="1"/>
          </p:nvPr>
        </p:nvSpPr>
        <p:spPr>
          <a:xfrm>
            <a:off x="1600200" y="4352544"/>
            <a:ext cx="9098280" cy="2505456"/>
          </a:xfrm>
        </p:spPr>
        <p:txBody>
          <a:bodyPr rtlCol="0">
            <a:normAutofit/>
          </a:bodyPr>
          <a:lstStyle/>
          <a:p>
            <a:pPr rtl="0"/>
            <a:r>
              <a:rPr lang="tr-TR" dirty="0" err="1">
                <a:solidFill>
                  <a:srgbClr val="FFFFFF"/>
                </a:solidFill>
              </a:rPr>
              <a:t>Tıp:Kanser</a:t>
            </a:r>
            <a:endParaRPr lang="tr-TR" dirty="0">
              <a:solidFill>
                <a:srgbClr val="FFFFFF"/>
              </a:solidFill>
            </a:endParaRPr>
          </a:p>
          <a:p>
            <a:pPr rtl="0"/>
            <a:r>
              <a:rPr lang="tr-TR" dirty="0">
                <a:solidFill>
                  <a:srgbClr val="FFFFFF"/>
                </a:solidFill>
              </a:rPr>
              <a:t>Yapay Zeka:3B(3 Boyutlu Tıbbi) Görüntü </a:t>
            </a:r>
            <a:r>
              <a:rPr lang="tr-TR" dirty="0" err="1">
                <a:solidFill>
                  <a:srgbClr val="FFFFFF"/>
                </a:solidFill>
              </a:rPr>
              <a:t>Segmentasyonu</a:t>
            </a:r>
            <a:endParaRPr lang="tr-TR" dirty="0">
              <a:solidFill>
                <a:srgbClr val="FFFFFF"/>
              </a:solidFill>
            </a:endParaRPr>
          </a:p>
        </p:txBody>
      </p:sp>
    </p:spTree>
    <p:extLst>
      <p:ext uri="{BB962C8B-B14F-4D97-AF65-F5344CB8AC3E}">
        <p14:creationId xmlns:p14="http://schemas.microsoft.com/office/powerpoint/2010/main" val="603794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pic>
        <p:nvPicPr>
          <p:cNvPr id="8" name="Resim 7">
            <a:extLst>
              <a:ext uri="{FF2B5EF4-FFF2-40B4-BE49-F238E27FC236}">
                <a16:creationId xmlns:a16="http://schemas.microsoft.com/office/drawing/2014/main" id="{D5FFECAA-F769-4D03-A417-F6C332FADFAF}"/>
              </a:ext>
            </a:extLst>
          </p:cNvPr>
          <p:cNvPicPr>
            <a:picLocks noChangeAspect="1"/>
          </p:cNvPicPr>
          <p:nvPr/>
        </p:nvPicPr>
        <p:blipFill>
          <a:blip r:embed="rId4"/>
          <a:stretch>
            <a:fillRect/>
          </a:stretch>
        </p:blipFill>
        <p:spPr>
          <a:xfrm>
            <a:off x="4343390" y="2009775"/>
            <a:ext cx="3505200" cy="2838450"/>
          </a:xfrm>
          <a:prstGeom prst="rect">
            <a:avLst/>
          </a:prstGeom>
        </p:spPr>
      </p:pic>
    </p:spTree>
    <p:extLst>
      <p:ext uri="{BB962C8B-B14F-4D97-AF65-F5344CB8AC3E}">
        <p14:creationId xmlns:p14="http://schemas.microsoft.com/office/powerpoint/2010/main" val="2627166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pic>
        <p:nvPicPr>
          <p:cNvPr id="3" name="Resim 2">
            <a:extLst>
              <a:ext uri="{FF2B5EF4-FFF2-40B4-BE49-F238E27FC236}">
                <a16:creationId xmlns:a16="http://schemas.microsoft.com/office/drawing/2014/main" id="{8C6555EE-7706-42E7-A9F0-8D9C4D7E5FAF}"/>
              </a:ext>
            </a:extLst>
          </p:cNvPr>
          <p:cNvPicPr>
            <a:picLocks noChangeAspect="1"/>
          </p:cNvPicPr>
          <p:nvPr/>
        </p:nvPicPr>
        <p:blipFill>
          <a:blip r:embed="rId4"/>
          <a:stretch>
            <a:fillRect/>
          </a:stretch>
        </p:blipFill>
        <p:spPr>
          <a:xfrm>
            <a:off x="0" y="334536"/>
            <a:ext cx="4292513" cy="3378323"/>
          </a:xfrm>
          <a:prstGeom prst="rect">
            <a:avLst/>
          </a:prstGeom>
        </p:spPr>
      </p:pic>
      <p:pic>
        <p:nvPicPr>
          <p:cNvPr id="5" name="Resim 4">
            <a:extLst>
              <a:ext uri="{FF2B5EF4-FFF2-40B4-BE49-F238E27FC236}">
                <a16:creationId xmlns:a16="http://schemas.microsoft.com/office/drawing/2014/main" id="{5A3DAF95-DA53-432C-88AD-1D33D82DB2B5}"/>
              </a:ext>
            </a:extLst>
          </p:cNvPr>
          <p:cNvPicPr>
            <a:picLocks noChangeAspect="1"/>
          </p:cNvPicPr>
          <p:nvPr/>
        </p:nvPicPr>
        <p:blipFill>
          <a:blip r:embed="rId5"/>
          <a:stretch>
            <a:fillRect/>
          </a:stretch>
        </p:blipFill>
        <p:spPr>
          <a:xfrm>
            <a:off x="4292513" y="1438275"/>
            <a:ext cx="3772365" cy="3981450"/>
          </a:xfrm>
          <a:prstGeom prst="rect">
            <a:avLst/>
          </a:prstGeom>
        </p:spPr>
      </p:pic>
      <p:pic>
        <p:nvPicPr>
          <p:cNvPr id="7" name="Resim 6">
            <a:extLst>
              <a:ext uri="{FF2B5EF4-FFF2-40B4-BE49-F238E27FC236}">
                <a16:creationId xmlns:a16="http://schemas.microsoft.com/office/drawing/2014/main" id="{CB6A0BF4-EC5E-43B2-BC04-41D57812BCB8}"/>
              </a:ext>
            </a:extLst>
          </p:cNvPr>
          <p:cNvPicPr>
            <a:picLocks noChangeAspect="1"/>
          </p:cNvPicPr>
          <p:nvPr/>
        </p:nvPicPr>
        <p:blipFill>
          <a:blip r:embed="rId6"/>
          <a:stretch>
            <a:fillRect/>
          </a:stretch>
        </p:blipFill>
        <p:spPr>
          <a:xfrm>
            <a:off x="8064878" y="2222113"/>
            <a:ext cx="4127122" cy="4019550"/>
          </a:xfrm>
          <a:prstGeom prst="rect">
            <a:avLst/>
          </a:prstGeom>
        </p:spPr>
      </p:pic>
    </p:spTree>
    <p:extLst>
      <p:ext uri="{BB962C8B-B14F-4D97-AF65-F5344CB8AC3E}">
        <p14:creationId xmlns:p14="http://schemas.microsoft.com/office/powerpoint/2010/main" val="2722080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pic>
        <p:nvPicPr>
          <p:cNvPr id="4" name="Resim 3">
            <a:extLst>
              <a:ext uri="{FF2B5EF4-FFF2-40B4-BE49-F238E27FC236}">
                <a16:creationId xmlns:a16="http://schemas.microsoft.com/office/drawing/2014/main" id="{C8AABA98-C99B-4305-B0E0-3CE8AB5D9249}"/>
              </a:ext>
            </a:extLst>
          </p:cNvPr>
          <p:cNvPicPr>
            <a:picLocks noChangeAspect="1"/>
          </p:cNvPicPr>
          <p:nvPr/>
        </p:nvPicPr>
        <p:blipFill>
          <a:blip r:embed="rId4"/>
          <a:stretch>
            <a:fillRect/>
          </a:stretch>
        </p:blipFill>
        <p:spPr>
          <a:xfrm>
            <a:off x="0" y="118882"/>
            <a:ext cx="1704975" cy="1695450"/>
          </a:xfrm>
          <a:prstGeom prst="rect">
            <a:avLst/>
          </a:prstGeom>
        </p:spPr>
      </p:pic>
      <p:pic>
        <p:nvPicPr>
          <p:cNvPr id="8" name="Resim 7">
            <a:extLst>
              <a:ext uri="{FF2B5EF4-FFF2-40B4-BE49-F238E27FC236}">
                <a16:creationId xmlns:a16="http://schemas.microsoft.com/office/drawing/2014/main" id="{0A87000B-07F6-4359-A388-16382D2602F2}"/>
              </a:ext>
            </a:extLst>
          </p:cNvPr>
          <p:cNvPicPr>
            <a:picLocks noChangeAspect="1"/>
          </p:cNvPicPr>
          <p:nvPr/>
        </p:nvPicPr>
        <p:blipFill>
          <a:blip r:embed="rId5"/>
          <a:stretch>
            <a:fillRect/>
          </a:stretch>
        </p:blipFill>
        <p:spPr>
          <a:xfrm>
            <a:off x="1704975" y="1852427"/>
            <a:ext cx="1704975" cy="1695450"/>
          </a:xfrm>
          <a:prstGeom prst="rect">
            <a:avLst/>
          </a:prstGeom>
        </p:spPr>
      </p:pic>
      <p:pic>
        <p:nvPicPr>
          <p:cNvPr id="9" name="Resim 8">
            <a:extLst>
              <a:ext uri="{FF2B5EF4-FFF2-40B4-BE49-F238E27FC236}">
                <a16:creationId xmlns:a16="http://schemas.microsoft.com/office/drawing/2014/main" id="{390FD535-A562-493E-B35B-E169EB8ADD1D}"/>
              </a:ext>
            </a:extLst>
          </p:cNvPr>
          <p:cNvPicPr>
            <a:picLocks noChangeAspect="1"/>
          </p:cNvPicPr>
          <p:nvPr/>
        </p:nvPicPr>
        <p:blipFill>
          <a:blip r:embed="rId6"/>
          <a:stretch>
            <a:fillRect/>
          </a:stretch>
        </p:blipFill>
        <p:spPr>
          <a:xfrm>
            <a:off x="3409950" y="3585972"/>
            <a:ext cx="1704975" cy="1695450"/>
          </a:xfrm>
          <a:prstGeom prst="rect">
            <a:avLst/>
          </a:prstGeom>
        </p:spPr>
      </p:pic>
      <p:pic>
        <p:nvPicPr>
          <p:cNvPr id="10" name="Resim 9">
            <a:extLst>
              <a:ext uri="{FF2B5EF4-FFF2-40B4-BE49-F238E27FC236}">
                <a16:creationId xmlns:a16="http://schemas.microsoft.com/office/drawing/2014/main" id="{C9AD333F-BB3E-4A3B-98BE-B43A56DA0177}"/>
              </a:ext>
            </a:extLst>
          </p:cNvPr>
          <p:cNvPicPr>
            <a:picLocks noChangeAspect="1"/>
          </p:cNvPicPr>
          <p:nvPr/>
        </p:nvPicPr>
        <p:blipFill>
          <a:blip r:embed="rId7"/>
          <a:stretch>
            <a:fillRect/>
          </a:stretch>
        </p:blipFill>
        <p:spPr>
          <a:xfrm>
            <a:off x="5114925" y="5281422"/>
            <a:ext cx="1704975" cy="1695450"/>
          </a:xfrm>
          <a:prstGeom prst="rect">
            <a:avLst/>
          </a:prstGeom>
        </p:spPr>
      </p:pic>
      <p:pic>
        <p:nvPicPr>
          <p:cNvPr id="11" name="Resim 10">
            <a:extLst>
              <a:ext uri="{FF2B5EF4-FFF2-40B4-BE49-F238E27FC236}">
                <a16:creationId xmlns:a16="http://schemas.microsoft.com/office/drawing/2014/main" id="{765DD68C-A840-4A4E-953E-3159C24DDCE8}"/>
              </a:ext>
            </a:extLst>
          </p:cNvPr>
          <p:cNvPicPr>
            <a:picLocks noChangeAspect="1"/>
          </p:cNvPicPr>
          <p:nvPr/>
        </p:nvPicPr>
        <p:blipFill>
          <a:blip r:embed="rId8"/>
          <a:stretch>
            <a:fillRect/>
          </a:stretch>
        </p:blipFill>
        <p:spPr>
          <a:xfrm>
            <a:off x="6819900" y="3585972"/>
            <a:ext cx="1704975" cy="1695450"/>
          </a:xfrm>
          <a:prstGeom prst="rect">
            <a:avLst/>
          </a:prstGeom>
        </p:spPr>
      </p:pic>
      <p:pic>
        <p:nvPicPr>
          <p:cNvPr id="12" name="Resim 11">
            <a:extLst>
              <a:ext uri="{FF2B5EF4-FFF2-40B4-BE49-F238E27FC236}">
                <a16:creationId xmlns:a16="http://schemas.microsoft.com/office/drawing/2014/main" id="{46BE13A7-CB23-43EE-8D1B-251498D8C348}"/>
              </a:ext>
            </a:extLst>
          </p:cNvPr>
          <p:cNvPicPr>
            <a:picLocks noChangeAspect="1"/>
          </p:cNvPicPr>
          <p:nvPr/>
        </p:nvPicPr>
        <p:blipFill>
          <a:blip r:embed="rId9"/>
          <a:stretch>
            <a:fillRect/>
          </a:stretch>
        </p:blipFill>
        <p:spPr>
          <a:xfrm>
            <a:off x="8524875" y="1890522"/>
            <a:ext cx="1704975" cy="1695450"/>
          </a:xfrm>
          <a:prstGeom prst="rect">
            <a:avLst/>
          </a:prstGeom>
        </p:spPr>
      </p:pic>
      <p:pic>
        <p:nvPicPr>
          <p:cNvPr id="13" name="Resim 12">
            <a:extLst>
              <a:ext uri="{FF2B5EF4-FFF2-40B4-BE49-F238E27FC236}">
                <a16:creationId xmlns:a16="http://schemas.microsoft.com/office/drawing/2014/main" id="{ADF4850B-7BE7-4DB4-BDF7-25265AF820D3}"/>
              </a:ext>
            </a:extLst>
          </p:cNvPr>
          <p:cNvPicPr>
            <a:picLocks noChangeAspect="1"/>
          </p:cNvPicPr>
          <p:nvPr/>
        </p:nvPicPr>
        <p:blipFill>
          <a:blip r:embed="rId10"/>
          <a:stretch>
            <a:fillRect/>
          </a:stretch>
        </p:blipFill>
        <p:spPr>
          <a:xfrm>
            <a:off x="10255173" y="195072"/>
            <a:ext cx="1869223" cy="1695450"/>
          </a:xfrm>
          <a:prstGeom prst="rect">
            <a:avLst/>
          </a:prstGeom>
        </p:spPr>
      </p:pic>
    </p:spTree>
    <p:extLst>
      <p:ext uri="{BB962C8B-B14F-4D97-AF65-F5344CB8AC3E}">
        <p14:creationId xmlns:p14="http://schemas.microsoft.com/office/powerpoint/2010/main" val="3609467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pic>
        <p:nvPicPr>
          <p:cNvPr id="2" name="Resim 1">
            <a:extLst>
              <a:ext uri="{FF2B5EF4-FFF2-40B4-BE49-F238E27FC236}">
                <a16:creationId xmlns:a16="http://schemas.microsoft.com/office/drawing/2014/main" id="{BF05DAC4-F53B-418A-9BE4-84C6F39B11D1}"/>
              </a:ext>
            </a:extLst>
          </p:cNvPr>
          <p:cNvPicPr>
            <a:picLocks noChangeAspect="1"/>
          </p:cNvPicPr>
          <p:nvPr/>
        </p:nvPicPr>
        <p:blipFill>
          <a:blip r:embed="rId4"/>
          <a:stretch>
            <a:fillRect/>
          </a:stretch>
        </p:blipFill>
        <p:spPr>
          <a:xfrm>
            <a:off x="637105" y="1333500"/>
            <a:ext cx="2095500" cy="2095500"/>
          </a:xfrm>
          <a:prstGeom prst="rect">
            <a:avLst/>
          </a:prstGeom>
        </p:spPr>
      </p:pic>
      <p:pic>
        <p:nvPicPr>
          <p:cNvPr id="3" name="Resim 2">
            <a:extLst>
              <a:ext uri="{FF2B5EF4-FFF2-40B4-BE49-F238E27FC236}">
                <a16:creationId xmlns:a16="http://schemas.microsoft.com/office/drawing/2014/main" id="{D0DE694B-5DFE-4740-A069-9F812A0A390E}"/>
              </a:ext>
            </a:extLst>
          </p:cNvPr>
          <p:cNvPicPr>
            <a:picLocks noChangeAspect="1"/>
          </p:cNvPicPr>
          <p:nvPr/>
        </p:nvPicPr>
        <p:blipFill>
          <a:blip r:embed="rId5"/>
          <a:stretch>
            <a:fillRect/>
          </a:stretch>
        </p:blipFill>
        <p:spPr>
          <a:xfrm>
            <a:off x="3508796" y="1333500"/>
            <a:ext cx="2095500" cy="2095500"/>
          </a:xfrm>
          <a:prstGeom prst="rect">
            <a:avLst/>
          </a:prstGeom>
        </p:spPr>
      </p:pic>
      <p:pic>
        <p:nvPicPr>
          <p:cNvPr id="5" name="Resim 4">
            <a:extLst>
              <a:ext uri="{FF2B5EF4-FFF2-40B4-BE49-F238E27FC236}">
                <a16:creationId xmlns:a16="http://schemas.microsoft.com/office/drawing/2014/main" id="{0959E5F3-D320-4F3F-8557-5E9536428685}"/>
              </a:ext>
            </a:extLst>
          </p:cNvPr>
          <p:cNvPicPr>
            <a:picLocks noChangeAspect="1"/>
          </p:cNvPicPr>
          <p:nvPr/>
        </p:nvPicPr>
        <p:blipFill>
          <a:blip r:embed="rId6"/>
          <a:stretch>
            <a:fillRect/>
          </a:stretch>
        </p:blipFill>
        <p:spPr>
          <a:xfrm>
            <a:off x="6614744" y="1333500"/>
            <a:ext cx="2095500" cy="2095500"/>
          </a:xfrm>
          <a:prstGeom prst="rect">
            <a:avLst/>
          </a:prstGeom>
        </p:spPr>
      </p:pic>
      <p:pic>
        <p:nvPicPr>
          <p:cNvPr id="7" name="Resim 6">
            <a:extLst>
              <a:ext uri="{FF2B5EF4-FFF2-40B4-BE49-F238E27FC236}">
                <a16:creationId xmlns:a16="http://schemas.microsoft.com/office/drawing/2014/main" id="{E72EF99B-5635-4E6E-AAA0-0FEF18D8F106}"/>
              </a:ext>
            </a:extLst>
          </p:cNvPr>
          <p:cNvPicPr>
            <a:picLocks noChangeAspect="1"/>
          </p:cNvPicPr>
          <p:nvPr/>
        </p:nvPicPr>
        <p:blipFill>
          <a:blip r:embed="rId7"/>
          <a:stretch>
            <a:fillRect/>
          </a:stretch>
        </p:blipFill>
        <p:spPr>
          <a:xfrm>
            <a:off x="9486435" y="1333500"/>
            <a:ext cx="2095500" cy="2095500"/>
          </a:xfrm>
          <a:prstGeom prst="rect">
            <a:avLst/>
          </a:prstGeom>
        </p:spPr>
      </p:pic>
    </p:spTree>
    <p:extLst>
      <p:ext uri="{BB962C8B-B14F-4D97-AF65-F5344CB8AC3E}">
        <p14:creationId xmlns:p14="http://schemas.microsoft.com/office/powerpoint/2010/main" val="2906886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pic>
        <p:nvPicPr>
          <p:cNvPr id="4" name="Resim 3">
            <a:extLst>
              <a:ext uri="{FF2B5EF4-FFF2-40B4-BE49-F238E27FC236}">
                <a16:creationId xmlns:a16="http://schemas.microsoft.com/office/drawing/2014/main" id="{705A103A-6625-4F69-A42C-BC559B5C2ABA}"/>
              </a:ext>
            </a:extLst>
          </p:cNvPr>
          <p:cNvPicPr>
            <a:picLocks noChangeAspect="1"/>
          </p:cNvPicPr>
          <p:nvPr/>
        </p:nvPicPr>
        <p:blipFill>
          <a:blip r:embed="rId4"/>
          <a:stretch>
            <a:fillRect/>
          </a:stretch>
        </p:blipFill>
        <p:spPr>
          <a:xfrm>
            <a:off x="252468" y="1315844"/>
            <a:ext cx="11687044" cy="4449336"/>
          </a:xfrm>
          <a:prstGeom prst="rect">
            <a:avLst/>
          </a:prstGeom>
        </p:spPr>
      </p:pic>
    </p:spTree>
    <p:extLst>
      <p:ext uri="{BB962C8B-B14F-4D97-AF65-F5344CB8AC3E}">
        <p14:creationId xmlns:p14="http://schemas.microsoft.com/office/powerpoint/2010/main" val="853450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pic>
        <p:nvPicPr>
          <p:cNvPr id="2" name="Resim 1">
            <a:extLst>
              <a:ext uri="{FF2B5EF4-FFF2-40B4-BE49-F238E27FC236}">
                <a16:creationId xmlns:a16="http://schemas.microsoft.com/office/drawing/2014/main" id="{DAE5D6D9-6EC2-44F8-8A93-29BA99997EC5}"/>
              </a:ext>
            </a:extLst>
          </p:cNvPr>
          <p:cNvPicPr>
            <a:picLocks noChangeAspect="1"/>
          </p:cNvPicPr>
          <p:nvPr/>
        </p:nvPicPr>
        <p:blipFill>
          <a:blip r:embed="rId4"/>
          <a:stretch>
            <a:fillRect/>
          </a:stretch>
        </p:blipFill>
        <p:spPr>
          <a:xfrm>
            <a:off x="0" y="118882"/>
            <a:ext cx="2263698" cy="1857324"/>
          </a:xfrm>
          <a:prstGeom prst="rect">
            <a:avLst/>
          </a:prstGeom>
        </p:spPr>
      </p:pic>
      <p:pic>
        <p:nvPicPr>
          <p:cNvPr id="3" name="Resim 2">
            <a:extLst>
              <a:ext uri="{FF2B5EF4-FFF2-40B4-BE49-F238E27FC236}">
                <a16:creationId xmlns:a16="http://schemas.microsoft.com/office/drawing/2014/main" id="{BD198CCB-9E07-4CBE-91ED-3E386893DB8E}"/>
              </a:ext>
            </a:extLst>
          </p:cNvPr>
          <p:cNvPicPr>
            <a:picLocks noChangeAspect="1"/>
          </p:cNvPicPr>
          <p:nvPr/>
        </p:nvPicPr>
        <p:blipFill>
          <a:blip r:embed="rId5"/>
          <a:stretch>
            <a:fillRect/>
          </a:stretch>
        </p:blipFill>
        <p:spPr>
          <a:xfrm>
            <a:off x="2263698" y="1519006"/>
            <a:ext cx="2093763" cy="2116794"/>
          </a:xfrm>
          <a:prstGeom prst="rect">
            <a:avLst/>
          </a:prstGeom>
        </p:spPr>
      </p:pic>
      <p:pic>
        <p:nvPicPr>
          <p:cNvPr id="5" name="Resim 4">
            <a:extLst>
              <a:ext uri="{FF2B5EF4-FFF2-40B4-BE49-F238E27FC236}">
                <a16:creationId xmlns:a16="http://schemas.microsoft.com/office/drawing/2014/main" id="{9C8955C3-15A0-4D7B-B679-EB7A365B28B8}"/>
              </a:ext>
            </a:extLst>
          </p:cNvPr>
          <p:cNvPicPr>
            <a:picLocks noChangeAspect="1"/>
          </p:cNvPicPr>
          <p:nvPr/>
        </p:nvPicPr>
        <p:blipFill>
          <a:blip r:embed="rId6"/>
          <a:stretch>
            <a:fillRect/>
          </a:stretch>
        </p:blipFill>
        <p:spPr>
          <a:xfrm>
            <a:off x="4315468" y="2715740"/>
            <a:ext cx="2263698" cy="2077876"/>
          </a:xfrm>
          <a:prstGeom prst="rect">
            <a:avLst/>
          </a:prstGeom>
        </p:spPr>
      </p:pic>
      <p:pic>
        <p:nvPicPr>
          <p:cNvPr id="7" name="Resim 6">
            <a:extLst>
              <a:ext uri="{FF2B5EF4-FFF2-40B4-BE49-F238E27FC236}">
                <a16:creationId xmlns:a16="http://schemas.microsoft.com/office/drawing/2014/main" id="{90837E15-5AF1-4C97-823A-65F4A3E4E3A9}"/>
              </a:ext>
            </a:extLst>
          </p:cNvPr>
          <p:cNvPicPr>
            <a:picLocks noChangeAspect="1"/>
          </p:cNvPicPr>
          <p:nvPr/>
        </p:nvPicPr>
        <p:blipFill>
          <a:blip r:embed="rId7"/>
          <a:stretch>
            <a:fillRect/>
          </a:stretch>
        </p:blipFill>
        <p:spPr>
          <a:xfrm>
            <a:off x="6450557" y="4661241"/>
            <a:ext cx="1848757" cy="2077876"/>
          </a:xfrm>
          <a:prstGeom prst="rect">
            <a:avLst/>
          </a:prstGeom>
        </p:spPr>
      </p:pic>
      <p:pic>
        <p:nvPicPr>
          <p:cNvPr id="8" name="Resim 7">
            <a:extLst>
              <a:ext uri="{FF2B5EF4-FFF2-40B4-BE49-F238E27FC236}">
                <a16:creationId xmlns:a16="http://schemas.microsoft.com/office/drawing/2014/main" id="{22516DB0-FC3A-4BF7-B0D0-281BC1A51A1E}"/>
              </a:ext>
            </a:extLst>
          </p:cNvPr>
          <p:cNvPicPr>
            <a:picLocks noChangeAspect="1"/>
          </p:cNvPicPr>
          <p:nvPr/>
        </p:nvPicPr>
        <p:blipFill>
          <a:blip r:embed="rId8"/>
          <a:stretch>
            <a:fillRect/>
          </a:stretch>
        </p:blipFill>
        <p:spPr>
          <a:xfrm>
            <a:off x="9475923" y="143193"/>
            <a:ext cx="2363595" cy="2678065"/>
          </a:xfrm>
          <a:prstGeom prst="rect">
            <a:avLst/>
          </a:prstGeom>
        </p:spPr>
      </p:pic>
      <p:pic>
        <p:nvPicPr>
          <p:cNvPr id="9" name="Resim 8">
            <a:extLst>
              <a:ext uri="{FF2B5EF4-FFF2-40B4-BE49-F238E27FC236}">
                <a16:creationId xmlns:a16="http://schemas.microsoft.com/office/drawing/2014/main" id="{0B8F3010-FC60-4D30-ACAB-998A0B047080}"/>
              </a:ext>
            </a:extLst>
          </p:cNvPr>
          <p:cNvPicPr>
            <a:picLocks noChangeAspect="1"/>
          </p:cNvPicPr>
          <p:nvPr/>
        </p:nvPicPr>
        <p:blipFill>
          <a:blip r:embed="rId9"/>
          <a:stretch>
            <a:fillRect/>
          </a:stretch>
        </p:blipFill>
        <p:spPr>
          <a:xfrm>
            <a:off x="8290407" y="2812219"/>
            <a:ext cx="1985382" cy="2333087"/>
          </a:xfrm>
          <a:prstGeom prst="rect">
            <a:avLst/>
          </a:prstGeom>
        </p:spPr>
      </p:pic>
    </p:spTree>
    <p:extLst>
      <p:ext uri="{BB962C8B-B14F-4D97-AF65-F5344CB8AC3E}">
        <p14:creationId xmlns:p14="http://schemas.microsoft.com/office/powerpoint/2010/main" val="614663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0"/>
            <a:ext cx="12191980" cy="6857990"/>
          </a:xfrm>
          <a:prstGeom prst="rect">
            <a:avLst/>
          </a:prstGeom>
        </p:spPr>
      </p:pic>
      <p:pic>
        <p:nvPicPr>
          <p:cNvPr id="4" name="Resim 3">
            <a:extLst>
              <a:ext uri="{FF2B5EF4-FFF2-40B4-BE49-F238E27FC236}">
                <a16:creationId xmlns:a16="http://schemas.microsoft.com/office/drawing/2014/main" id="{D559FB68-64A6-4924-B152-5E2C9E5BECE8}"/>
              </a:ext>
            </a:extLst>
          </p:cNvPr>
          <p:cNvPicPr>
            <a:picLocks noChangeAspect="1"/>
          </p:cNvPicPr>
          <p:nvPr/>
        </p:nvPicPr>
        <p:blipFill>
          <a:blip r:embed="rId4"/>
          <a:stretch>
            <a:fillRect/>
          </a:stretch>
        </p:blipFill>
        <p:spPr>
          <a:xfrm>
            <a:off x="0" y="118882"/>
            <a:ext cx="2314575" cy="2600325"/>
          </a:xfrm>
          <a:prstGeom prst="rect">
            <a:avLst/>
          </a:prstGeom>
        </p:spPr>
      </p:pic>
      <p:pic>
        <p:nvPicPr>
          <p:cNvPr id="10" name="Resim 9">
            <a:extLst>
              <a:ext uri="{FF2B5EF4-FFF2-40B4-BE49-F238E27FC236}">
                <a16:creationId xmlns:a16="http://schemas.microsoft.com/office/drawing/2014/main" id="{BF020E9F-01B8-41F7-8657-8CF175215D88}"/>
              </a:ext>
            </a:extLst>
          </p:cNvPr>
          <p:cNvPicPr>
            <a:picLocks noChangeAspect="1"/>
          </p:cNvPicPr>
          <p:nvPr/>
        </p:nvPicPr>
        <p:blipFill>
          <a:blip r:embed="rId5"/>
          <a:stretch>
            <a:fillRect/>
          </a:stretch>
        </p:blipFill>
        <p:spPr>
          <a:xfrm>
            <a:off x="2314575" y="2581275"/>
            <a:ext cx="2295525" cy="2609850"/>
          </a:xfrm>
          <a:prstGeom prst="rect">
            <a:avLst/>
          </a:prstGeom>
        </p:spPr>
      </p:pic>
      <p:pic>
        <p:nvPicPr>
          <p:cNvPr id="11" name="Resim 10">
            <a:extLst>
              <a:ext uri="{FF2B5EF4-FFF2-40B4-BE49-F238E27FC236}">
                <a16:creationId xmlns:a16="http://schemas.microsoft.com/office/drawing/2014/main" id="{EDF7CCC4-5BC2-4DAB-AFDD-48F51EFDBCE6}"/>
              </a:ext>
            </a:extLst>
          </p:cNvPr>
          <p:cNvPicPr>
            <a:picLocks noChangeAspect="1"/>
          </p:cNvPicPr>
          <p:nvPr/>
        </p:nvPicPr>
        <p:blipFill>
          <a:blip r:embed="rId6"/>
          <a:stretch>
            <a:fillRect/>
          </a:stretch>
        </p:blipFill>
        <p:spPr>
          <a:xfrm>
            <a:off x="4648200" y="4248150"/>
            <a:ext cx="2487980" cy="2609850"/>
          </a:xfrm>
          <a:prstGeom prst="rect">
            <a:avLst/>
          </a:prstGeom>
        </p:spPr>
      </p:pic>
      <p:pic>
        <p:nvPicPr>
          <p:cNvPr id="12" name="Resim 11">
            <a:extLst>
              <a:ext uri="{FF2B5EF4-FFF2-40B4-BE49-F238E27FC236}">
                <a16:creationId xmlns:a16="http://schemas.microsoft.com/office/drawing/2014/main" id="{23616F21-9A6B-4F19-82FF-7D65AB303094}"/>
              </a:ext>
            </a:extLst>
          </p:cNvPr>
          <p:cNvPicPr>
            <a:picLocks noChangeAspect="1"/>
          </p:cNvPicPr>
          <p:nvPr/>
        </p:nvPicPr>
        <p:blipFill>
          <a:blip r:embed="rId7"/>
          <a:stretch>
            <a:fillRect/>
          </a:stretch>
        </p:blipFill>
        <p:spPr>
          <a:xfrm>
            <a:off x="7145705" y="2581275"/>
            <a:ext cx="2295525" cy="2609850"/>
          </a:xfrm>
          <a:prstGeom prst="rect">
            <a:avLst/>
          </a:prstGeom>
        </p:spPr>
      </p:pic>
      <p:pic>
        <p:nvPicPr>
          <p:cNvPr id="13" name="Resim 12">
            <a:extLst>
              <a:ext uri="{FF2B5EF4-FFF2-40B4-BE49-F238E27FC236}">
                <a16:creationId xmlns:a16="http://schemas.microsoft.com/office/drawing/2014/main" id="{36A8BD3F-ED62-484C-B4A5-AE0B19BAA998}"/>
              </a:ext>
            </a:extLst>
          </p:cNvPr>
          <p:cNvPicPr>
            <a:picLocks noChangeAspect="1"/>
          </p:cNvPicPr>
          <p:nvPr/>
        </p:nvPicPr>
        <p:blipFill>
          <a:blip r:embed="rId8"/>
          <a:stretch>
            <a:fillRect/>
          </a:stretch>
        </p:blipFill>
        <p:spPr>
          <a:xfrm>
            <a:off x="9441230" y="118881"/>
            <a:ext cx="2760275" cy="2600325"/>
          </a:xfrm>
          <a:prstGeom prst="rect">
            <a:avLst/>
          </a:prstGeom>
        </p:spPr>
      </p:pic>
    </p:spTree>
    <p:extLst>
      <p:ext uri="{BB962C8B-B14F-4D97-AF65-F5344CB8AC3E}">
        <p14:creationId xmlns:p14="http://schemas.microsoft.com/office/powerpoint/2010/main" val="2063600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201178"/>
            <a:ext cx="12191980" cy="6857990"/>
          </a:xfrm>
          <a:prstGeom prst="rect">
            <a:avLst/>
          </a:prstGeom>
        </p:spPr>
      </p:pic>
      <p:sp>
        <p:nvSpPr>
          <p:cNvPr id="2" name="Başlık 1">
            <a:extLst>
              <a:ext uri="{FF2B5EF4-FFF2-40B4-BE49-F238E27FC236}">
                <a16:creationId xmlns:a16="http://schemas.microsoft.com/office/drawing/2014/main" id="{646D0423-92ED-41A8-B13E-ED2A99FC380C}"/>
              </a:ext>
            </a:extLst>
          </p:cNvPr>
          <p:cNvSpPr>
            <a:spLocks noGrp="1"/>
          </p:cNvSpPr>
          <p:nvPr>
            <p:ph type="title"/>
          </p:nvPr>
        </p:nvSpPr>
        <p:spPr>
          <a:xfrm>
            <a:off x="0" y="1184431"/>
            <a:ext cx="6095999" cy="2194037"/>
          </a:xfrm>
          <a:solidFill>
            <a:schemeClr val="bg1">
              <a:alpha val="60000"/>
            </a:schemeClr>
          </a:solidFill>
          <a:ln w="38100" cap="sq">
            <a:solidFill>
              <a:schemeClr val="tx1"/>
            </a:solidFill>
            <a:miter lim="800000"/>
          </a:ln>
        </p:spPr>
        <p:txBody>
          <a:bodyPr rtlCol="0" anchor="ctr">
            <a:normAutofit/>
          </a:bodyPr>
          <a:lstStyle/>
          <a:p>
            <a:r>
              <a:rPr lang="tr-TR" b="1" dirty="0"/>
              <a:t> Çok parametrik MRI </a:t>
            </a:r>
            <a:r>
              <a:rPr lang="tr-TR" b="1" dirty="0" err="1"/>
              <a:t>histogramı</a:t>
            </a:r>
            <a:r>
              <a:rPr lang="tr-TR" b="1" dirty="0"/>
              <a:t> ve doku özelliklerini kullanarak makine öğrenimi tabanlı </a:t>
            </a:r>
            <a:r>
              <a:rPr lang="tr-TR" b="1" dirty="0" err="1"/>
              <a:t>glioma</a:t>
            </a:r>
            <a:r>
              <a:rPr lang="tr-TR" b="1" dirty="0"/>
              <a:t> derecelendirme sistemini optimize etme</a:t>
            </a:r>
            <a:br>
              <a:rPr lang="tr-TR" b="1" dirty="0"/>
            </a:br>
            <a:endParaRPr lang="tr-TR" dirty="0">
              <a:solidFill>
                <a:schemeClr val="tx1"/>
              </a:solidFill>
            </a:endParaRPr>
          </a:p>
        </p:txBody>
      </p:sp>
      <p:pic>
        <p:nvPicPr>
          <p:cNvPr id="8" name="Resim Yer Tutucusu 7">
            <a:extLst>
              <a:ext uri="{FF2B5EF4-FFF2-40B4-BE49-F238E27FC236}">
                <a16:creationId xmlns:a16="http://schemas.microsoft.com/office/drawing/2014/main" id="{D558B874-2C47-4784-8B82-A926A5B2FF1A}"/>
              </a:ext>
            </a:extLst>
          </p:cNvPr>
          <p:cNvPicPr>
            <a:picLocks noGrp="1" noChangeAspect="1"/>
          </p:cNvPicPr>
          <p:nvPr>
            <p:ph type="pic" idx="1"/>
          </p:nvPr>
        </p:nvPicPr>
        <p:blipFill>
          <a:blip r:embed="rId4"/>
          <a:srcRect l="2634" r="2634"/>
          <a:stretch>
            <a:fillRect/>
          </a:stretch>
        </p:blipFill>
        <p:spPr/>
      </p:pic>
      <p:sp>
        <p:nvSpPr>
          <p:cNvPr id="3" name="Alt Başlık 2">
            <a:extLst>
              <a:ext uri="{FF2B5EF4-FFF2-40B4-BE49-F238E27FC236}">
                <a16:creationId xmlns:a16="http://schemas.microsoft.com/office/drawing/2014/main" id="{74B4D8F8-4E82-4BDB-B682-C4008F4B24EF}"/>
              </a:ext>
            </a:extLst>
          </p:cNvPr>
          <p:cNvSpPr>
            <a:spLocks noGrp="1"/>
          </p:cNvSpPr>
          <p:nvPr>
            <p:ph type="body" sz="half" idx="2"/>
          </p:nvPr>
        </p:nvSpPr>
        <p:spPr/>
        <p:txBody>
          <a:bodyPr rtlCol="0">
            <a:normAutofit/>
          </a:bodyPr>
          <a:lstStyle/>
          <a:p>
            <a:pPr rtl="0"/>
            <a:r>
              <a:rPr lang="tr-TR" dirty="0"/>
              <a:t>Tıp Alanında Uygulama=Tümör</a:t>
            </a:r>
          </a:p>
          <a:p>
            <a:r>
              <a:rPr lang="tr-TR" dirty="0">
                <a:solidFill>
                  <a:srgbClr val="FFFFFF"/>
                </a:solidFill>
              </a:rPr>
              <a:t>Yapay Zeka Teknolojik Sistemi=Makine Öğrenimi WEKA Uygulaması ile </a:t>
            </a:r>
            <a:r>
              <a:rPr lang="tr-TR" dirty="0" err="1"/>
              <a:t>preoperatif</a:t>
            </a:r>
            <a:r>
              <a:rPr lang="tr-TR" dirty="0"/>
              <a:t> </a:t>
            </a:r>
            <a:r>
              <a:rPr lang="tr-TR" dirty="0" err="1"/>
              <a:t>MRG'nin</a:t>
            </a:r>
            <a:r>
              <a:rPr lang="tr-TR" dirty="0"/>
              <a:t> </a:t>
            </a:r>
            <a:r>
              <a:rPr lang="tr-TR" dirty="0" err="1"/>
              <a:t>perfüzyon</a:t>
            </a:r>
            <a:r>
              <a:rPr lang="tr-TR" dirty="0"/>
              <a:t>, difüzyon ve geçirgenlik parametrik haritaları</a:t>
            </a:r>
            <a:endParaRPr lang="tr-TR" dirty="0">
              <a:solidFill>
                <a:srgbClr val="FFFFFF"/>
              </a:solidFill>
            </a:endParaRPr>
          </a:p>
        </p:txBody>
      </p:sp>
    </p:spTree>
    <p:extLst>
      <p:ext uri="{BB962C8B-B14F-4D97-AF65-F5344CB8AC3E}">
        <p14:creationId xmlns:p14="http://schemas.microsoft.com/office/powerpoint/2010/main" val="2166468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sp>
        <p:nvSpPr>
          <p:cNvPr id="3" name="Alt Başlık 2">
            <a:extLst>
              <a:ext uri="{FF2B5EF4-FFF2-40B4-BE49-F238E27FC236}">
                <a16:creationId xmlns:a16="http://schemas.microsoft.com/office/drawing/2014/main" id="{74B4D8F8-4E82-4BDB-B682-C4008F4B24EF}"/>
              </a:ext>
            </a:extLst>
          </p:cNvPr>
          <p:cNvSpPr>
            <a:spLocks noGrp="1"/>
          </p:cNvSpPr>
          <p:nvPr>
            <p:ph type="subTitle" idx="1"/>
          </p:nvPr>
        </p:nvSpPr>
        <p:spPr>
          <a:xfrm>
            <a:off x="127322" y="0"/>
            <a:ext cx="11840901" cy="6858001"/>
          </a:xfrm>
        </p:spPr>
        <p:txBody>
          <a:bodyPr rtlCol="0">
            <a:normAutofit fontScale="92500" lnSpcReduction="20000"/>
          </a:bodyPr>
          <a:lstStyle/>
          <a:p>
            <a:pPr algn="just"/>
            <a:endParaRPr lang="tr-TR" sz="3200" dirty="0">
              <a:solidFill>
                <a:srgbClr val="FFFFFF"/>
              </a:solidFill>
            </a:endParaRPr>
          </a:p>
          <a:p>
            <a:pPr algn="just"/>
            <a:r>
              <a:rPr lang="tr-TR" sz="3200" dirty="0">
                <a:solidFill>
                  <a:srgbClr val="FFFFFF"/>
                </a:solidFill>
              </a:rPr>
              <a:t>Yaşadığımız 21. yüzyılda AI teknolojisinin gelişmesinin başlangıç evresinde ki</a:t>
            </a:r>
            <a:r>
              <a:rPr lang="tr-TR" sz="3200" dirty="0">
                <a:solidFill>
                  <a:srgbClr val="FFFFFF"/>
                </a:solidFill>
                <a:latin typeface="Times New Roman" panose="02020603050405020304" pitchFamily="18" charset="0"/>
                <a:cs typeface="Times New Roman" panose="02020603050405020304" pitchFamily="18" charset="0"/>
              </a:rPr>
              <a:t> kullanılan tekniklerin ana odağı, tıbbi yapay zeka, uzman sistemler, veri madenciliği, makine öğrenimi ve bunların üzerine inşa edilebilecek görüntü işleme tekniklerinden edinilen titiz çalışmalar sonucu derlenerek sunulmaktadır. </a:t>
            </a:r>
          </a:p>
          <a:p>
            <a:pPr algn="just"/>
            <a:endParaRPr lang="tr-TR" sz="3200" dirty="0">
              <a:solidFill>
                <a:srgbClr val="FFFFFF"/>
              </a:solidFill>
              <a:latin typeface="Times New Roman" panose="02020603050405020304" pitchFamily="18" charset="0"/>
              <a:cs typeface="Times New Roman" panose="02020603050405020304" pitchFamily="18" charset="0"/>
            </a:endParaRPr>
          </a:p>
          <a:p>
            <a:pPr algn="just"/>
            <a:r>
              <a:rPr lang="tr-TR" sz="3200" dirty="0">
                <a:solidFill>
                  <a:srgbClr val="FFFFFF"/>
                </a:solidFill>
                <a:latin typeface="Times New Roman" panose="02020603050405020304" pitchFamily="18" charset="0"/>
                <a:cs typeface="Times New Roman" panose="02020603050405020304" pitchFamily="18" charset="0"/>
              </a:rPr>
              <a:t>Bu özel bilgi sistemi, son birkaç yıl içinde elde edilen gelişmelere ve sonuçlara özel önem verilerek, alandaki en son gelişmeleri özetlemeyi amaç edinerek üzerine düzgün , güvenilir ve geçerli bilgi konularak bilimsel tıkanıklığı ; gerek matematiksel, biyolojik, gerek kimyasal, gerek fiziksel sistemler üzerine inşa edilen bulgu analizleri ile </a:t>
            </a:r>
            <a:r>
              <a:rPr lang="tr-TR" sz="3200" dirty="0" err="1">
                <a:solidFill>
                  <a:srgbClr val="FFFFFF"/>
                </a:solidFill>
                <a:latin typeface="Times New Roman" panose="02020603050405020304" pitchFamily="18" charset="0"/>
                <a:cs typeface="Times New Roman" panose="02020603050405020304" pitchFamily="18" charset="0"/>
              </a:rPr>
              <a:t>ihiyaca</a:t>
            </a:r>
            <a:r>
              <a:rPr lang="tr-TR" sz="3200" dirty="0">
                <a:solidFill>
                  <a:srgbClr val="FFFFFF"/>
                </a:solidFill>
                <a:latin typeface="Times New Roman" panose="02020603050405020304" pitchFamily="18" charset="0"/>
                <a:cs typeface="Times New Roman" panose="02020603050405020304" pitchFamily="18" charset="0"/>
              </a:rPr>
              <a:t> uygun potansiyelde teknoloji de hangi sistemin kullanılacağı doğru ve bilgisi bu işe yetkin olan kişilerce analiz edilmesiyle ancak bulunduğun bölgenin sistematiğine uygun  bir yapay zeka teknolojisi üretmek mümkün olmakla birlikte her insanın eşsiz ve kendi içinde değerli algısı birinci adımı tanımlamaktadır. </a:t>
            </a:r>
          </a:p>
        </p:txBody>
      </p:sp>
    </p:spTree>
    <p:extLst>
      <p:ext uri="{BB962C8B-B14F-4D97-AF65-F5344CB8AC3E}">
        <p14:creationId xmlns:p14="http://schemas.microsoft.com/office/powerpoint/2010/main" val="962193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91420" y="0"/>
            <a:ext cx="12191980" cy="6857990"/>
          </a:xfrm>
          <a:prstGeom prst="rect">
            <a:avLst/>
          </a:prstGeom>
        </p:spPr>
      </p:pic>
      <p:sp>
        <p:nvSpPr>
          <p:cNvPr id="2" name="Başlık 1">
            <a:extLst>
              <a:ext uri="{FF2B5EF4-FFF2-40B4-BE49-F238E27FC236}">
                <a16:creationId xmlns:a16="http://schemas.microsoft.com/office/drawing/2014/main" id="{646D0423-92ED-41A8-B13E-ED2A99FC380C}"/>
              </a:ext>
            </a:extLst>
          </p:cNvPr>
          <p:cNvSpPr>
            <a:spLocks noGrp="1"/>
          </p:cNvSpPr>
          <p:nvPr>
            <p:ph type="title"/>
          </p:nvPr>
        </p:nvSpPr>
        <p:spPr>
          <a:solidFill>
            <a:schemeClr val="bg1">
              <a:alpha val="60000"/>
            </a:schemeClr>
          </a:solidFill>
          <a:ln w="38100" cap="sq">
            <a:solidFill>
              <a:schemeClr val="tx1"/>
            </a:solidFill>
            <a:miter lim="800000"/>
          </a:ln>
        </p:spPr>
        <p:txBody>
          <a:bodyPr rtlCol="0" anchor="ctr">
            <a:normAutofit/>
          </a:bodyPr>
          <a:lstStyle/>
          <a:p>
            <a:r>
              <a:rPr lang="tr-TR" b="1" dirty="0" err="1">
                <a:solidFill>
                  <a:schemeClr val="tx1"/>
                </a:solidFill>
              </a:rPr>
              <a:t>Devamı:Tümör</a:t>
            </a:r>
            <a:r>
              <a:rPr lang="tr-TR" b="1" dirty="0">
                <a:solidFill>
                  <a:schemeClr val="tx1"/>
                </a:solidFill>
              </a:rPr>
              <a:t> verilerinin grafiksel gösterimi</a:t>
            </a:r>
          </a:p>
        </p:txBody>
      </p:sp>
      <p:pic>
        <p:nvPicPr>
          <p:cNvPr id="14" name="Resim Yer Tutucusu 13">
            <a:extLst>
              <a:ext uri="{FF2B5EF4-FFF2-40B4-BE49-F238E27FC236}">
                <a16:creationId xmlns:a16="http://schemas.microsoft.com/office/drawing/2014/main" id="{2DAE7A53-F0FE-43C9-8020-8E251E5AF00E}"/>
              </a:ext>
            </a:extLst>
          </p:cNvPr>
          <p:cNvPicPr>
            <a:picLocks noGrp="1" noChangeAspect="1"/>
          </p:cNvPicPr>
          <p:nvPr>
            <p:ph type="pic" idx="1"/>
          </p:nvPr>
        </p:nvPicPr>
        <p:blipFill>
          <a:blip r:embed="rId4"/>
          <a:srcRect l="12765" r="12765"/>
          <a:stretch>
            <a:fillRect/>
          </a:stretch>
        </p:blipFill>
        <p:spPr>
          <a:xfrm>
            <a:off x="5387965" y="480314"/>
            <a:ext cx="6510101" cy="5796308"/>
          </a:xfrm>
        </p:spPr>
      </p:pic>
      <p:sp>
        <p:nvSpPr>
          <p:cNvPr id="3" name="Alt Başlık 2">
            <a:extLst>
              <a:ext uri="{FF2B5EF4-FFF2-40B4-BE49-F238E27FC236}">
                <a16:creationId xmlns:a16="http://schemas.microsoft.com/office/drawing/2014/main" id="{74B4D8F8-4E82-4BDB-B682-C4008F4B24EF}"/>
              </a:ext>
            </a:extLst>
          </p:cNvPr>
          <p:cNvSpPr>
            <a:spLocks noGrp="1"/>
          </p:cNvSpPr>
          <p:nvPr>
            <p:ph type="body" sz="half" idx="2"/>
          </p:nvPr>
        </p:nvSpPr>
        <p:spPr/>
        <p:txBody>
          <a:bodyPr rtlCol="0">
            <a:normAutofit/>
          </a:bodyPr>
          <a:lstStyle/>
          <a:p>
            <a:r>
              <a:rPr lang="tr-TR" dirty="0"/>
              <a:t>120 </a:t>
            </a:r>
            <a:r>
              <a:rPr lang="tr-TR" dirty="0" err="1"/>
              <a:t>glioma</a:t>
            </a:r>
            <a:r>
              <a:rPr lang="tr-TR" dirty="0"/>
              <a:t> hastasının parametrik </a:t>
            </a:r>
            <a:r>
              <a:rPr lang="tr-TR" dirty="0" err="1"/>
              <a:t>histogramı</a:t>
            </a:r>
            <a:r>
              <a:rPr lang="tr-TR" dirty="0"/>
              <a:t> ve görüntü dokusu özellikleri </a:t>
            </a:r>
            <a:endParaRPr lang="tr-TR" dirty="0">
              <a:solidFill>
                <a:srgbClr val="FFFFFF"/>
              </a:solidFill>
            </a:endParaRPr>
          </a:p>
        </p:txBody>
      </p:sp>
    </p:spTree>
    <p:extLst>
      <p:ext uri="{BB962C8B-B14F-4D97-AF65-F5344CB8AC3E}">
        <p14:creationId xmlns:p14="http://schemas.microsoft.com/office/powerpoint/2010/main" val="1612205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91420" y="0"/>
            <a:ext cx="12191980" cy="6857990"/>
          </a:xfrm>
          <a:prstGeom prst="rect">
            <a:avLst/>
          </a:prstGeom>
        </p:spPr>
      </p:pic>
      <p:sp>
        <p:nvSpPr>
          <p:cNvPr id="3" name="Alt Başlık 2">
            <a:extLst>
              <a:ext uri="{FF2B5EF4-FFF2-40B4-BE49-F238E27FC236}">
                <a16:creationId xmlns:a16="http://schemas.microsoft.com/office/drawing/2014/main" id="{74B4D8F8-4E82-4BDB-B682-C4008F4B24EF}"/>
              </a:ext>
            </a:extLst>
          </p:cNvPr>
          <p:cNvSpPr>
            <a:spLocks noGrp="1"/>
          </p:cNvSpPr>
          <p:nvPr>
            <p:ph type="body" sz="half" idx="2"/>
          </p:nvPr>
        </p:nvSpPr>
        <p:spPr/>
        <p:txBody>
          <a:bodyPr rtlCol="0">
            <a:normAutofit/>
          </a:bodyPr>
          <a:lstStyle/>
          <a:p>
            <a:endParaRPr lang="tr-TR" dirty="0"/>
          </a:p>
          <a:p>
            <a:r>
              <a:rPr lang="tr-TR" dirty="0"/>
              <a:t>Yapay Zeka Sonuç :</a:t>
            </a:r>
            <a:r>
              <a:rPr lang="tr-TR" dirty="0" err="1"/>
              <a:t>Weka</a:t>
            </a:r>
            <a:r>
              <a:rPr lang="tr-TR" dirty="0"/>
              <a:t> yöntemi ile kullanılan 8 çeşitli model</a:t>
            </a:r>
          </a:p>
        </p:txBody>
      </p:sp>
      <p:sp>
        <p:nvSpPr>
          <p:cNvPr id="11" name="Başlık 10">
            <a:extLst>
              <a:ext uri="{FF2B5EF4-FFF2-40B4-BE49-F238E27FC236}">
                <a16:creationId xmlns:a16="http://schemas.microsoft.com/office/drawing/2014/main" id="{AC0B685E-F4A6-4E8A-BE87-5AB6FEBB1689}"/>
              </a:ext>
            </a:extLst>
          </p:cNvPr>
          <p:cNvSpPr>
            <a:spLocks noGrp="1"/>
          </p:cNvSpPr>
          <p:nvPr>
            <p:ph type="title"/>
          </p:nvPr>
        </p:nvSpPr>
        <p:spPr/>
        <p:txBody>
          <a:bodyPr/>
          <a:lstStyle/>
          <a:p>
            <a:r>
              <a:rPr lang="tr-TR" b="1" dirty="0" err="1"/>
              <a:t>Devamı:Tümör</a:t>
            </a:r>
            <a:r>
              <a:rPr lang="tr-TR" b="1" dirty="0"/>
              <a:t> verilerinin </a:t>
            </a:r>
            <a:r>
              <a:rPr lang="tr-TR" b="1" dirty="0" err="1"/>
              <a:t>histogram</a:t>
            </a:r>
            <a:r>
              <a:rPr lang="tr-TR" b="1" dirty="0"/>
              <a:t> ile analiz edilmesi</a:t>
            </a:r>
          </a:p>
        </p:txBody>
      </p:sp>
      <p:pic>
        <p:nvPicPr>
          <p:cNvPr id="5" name="Resim Yer Tutucusu 4">
            <a:extLst>
              <a:ext uri="{FF2B5EF4-FFF2-40B4-BE49-F238E27FC236}">
                <a16:creationId xmlns:a16="http://schemas.microsoft.com/office/drawing/2014/main" id="{F9A062DB-B0CF-499F-A705-25035ADDFD33}"/>
              </a:ext>
            </a:extLst>
          </p:cNvPr>
          <p:cNvPicPr>
            <a:picLocks noGrp="1" noChangeAspect="1"/>
          </p:cNvPicPr>
          <p:nvPr>
            <p:ph type="pic" idx="1"/>
          </p:nvPr>
        </p:nvPicPr>
        <p:blipFill>
          <a:blip r:embed="rId4"/>
          <a:srcRect t="6673" b="6673"/>
          <a:stretch>
            <a:fillRect/>
          </a:stretch>
        </p:blipFill>
        <p:spPr>
          <a:xfrm>
            <a:off x="5998463" y="0"/>
            <a:ext cx="6102097" cy="6858000"/>
          </a:xfrm>
        </p:spPr>
      </p:pic>
    </p:spTree>
    <p:extLst>
      <p:ext uri="{BB962C8B-B14F-4D97-AF65-F5344CB8AC3E}">
        <p14:creationId xmlns:p14="http://schemas.microsoft.com/office/powerpoint/2010/main" val="3460192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9154"/>
            <a:ext cx="12191980" cy="6857990"/>
          </a:xfrm>
          <a:prstGeom prst="rect">
            <a:avLst/>
          </a:prstGeom>
        </p:spPr>
      </p:pic>
      <p:sp>
        <p:nvSpPr>
          <p:cNvPr id="3" name="Alt Başlık 2">
            <a:extLst>
              <a:ext uri="{FF2B5EF4-FFF2-40B4-BE49-F238E27FC236}">
                <a16:creationId xmlns:a16="http://schemas.microsoft.com/office/drawing/2014/main" id="{74B4D8F8-4E82-4BDB-B682-C4008F4B24EF}"/>
              </a:ext>
            </a:extLst>
          </p:cNvPr>
          <p:cNvSpPr>
            <a:spLocks noGrp="1"/>
          </p:cNvSpPr>
          <p:nvPr>
            <p:ph type="body" sz="half" idx="2"/>
          </p:nvPr>
        </p:nvSpPr>
        <p:spPr>
          <a:xfrm>
            <a:off x="420625" y="3549918"/>
            <a:ext cx="4288536" cy="2194037"/>
          </a:xfrm>
        </p:spPr>
        <p:txBody>
          <a:bodyPr rtlCol="0">
            <a:normAutofit/>
          </a:bodyPr>
          <a:lstStyle/>
          <a:p>
            <a:r>
              <a:rPr lang="tr-TR" dirty="0"/>
              <a:t>Tıp Alanında Uygulama=Prostat Kanseri Tanısı</a:t>
            </a:r>
          </a:p>
          <a:p>
            <a:r>
              <a:rPr lang="tr-TR" dirty="0"/>
              <a:t>Yapay Zeka Teknolojik Sistemi=</a:t>
            </a:r>
            <a:r>
              <a:rPr lang="tr-TR" b="1" dirty="0"/>
              <a:t>makine öğrenme tabanlı prostat kanseri agresifliğinin otomatik sınıflandırmasını</a:t>
            </a:r>
            <a:r>
              <a:rPr lang="tr-TR" dirty="0"/>
              <a:t> </a:t>
            </a:r>
          </a:p>
        </p:txBody>
      </p:sp>
      <p:sp>
        <p:nvSpPr>
          <p:cNvPr id="11" name="Başlık 10">
            <a:extLst>
              <a:ext uri="{FF2B5EF4-FFF2-40B4-BE49-F238E27FC236}">
                <a16:creationId xmlns:a16="http://schemas.microsoft.com/office/drawing/2014/main" id="{AC0B685E-F4A6-4E8A-BE87-5AB6FEBB1689}"/>
              </a:ext>
            </a:extLst>
          </p:cNvPr>
          <p:cNvSpPr>
            <a:spLocks noGrp="1"/>
          </p:cNvSpPr>
          <p:nvPr>
            <p:ph type="title"/>
          </p:nvPr>
        </p:nvSpPr>
        <p:spPr>
          <a:xfrm>
            <a:off x="420625" y="786384"/>
            <a:ext cx="4288536" cy="2592084"/>
          </a:xfrm>
        </p:spPr>
        <p:txBody>
          <a:bodyPr/>
          <a:lstStyle/>
          <a:p>
            <a:r>
              <a:rPr lang="tr-TR" b="1" dirty="0"/>
              <a:t>Prostat kanserinin otomatik sınıflandırılması </a:t>
            </a:r>
            <a:r>
              <a:rPr lang="tr-TR" b="1" dirty="0" err="1"/>
              <a:t>Multiparametrik</a:t>
            </a:r>
            <a:r>
              <a:rPr lang="tr-TR" b="1" dirty="0"/>
              <a:t> manyetik rezonans görüntülerinden </a:t>
            </a:r>
            <a:r>
              <a:rPr lang="tr-TR" b="1" dirty="0" err="1"/>
              <a:t>Gleason</a:t>
            </a:r>
            <a:r>
              <a:rPr lang="tr-TR" b="1" dirty="0"/>
              <a:t> skorları</a:t>
            </a:r>
            <a:br>
              <a:rPr lang="tr-TR" dirty="0"/>
            </a:br>
            <a:endParaRPr lang="tr-TR" dirty="0"/>
          </a:p>
        </p:txBody>
      </p:sp>
      <p:pic>
        <p:nvPicPr>
          <p:cNvPr id="15" name="Resim 14">
            <a:extLst>
              <a:ext uri="{FF2B5EF4-FFF2-40B4-BE49-F238E27FC236}">
                <a16:creationId xmlns:a16="http://schemas.microsoft.com/office/drawing/2014/main" id="{09E1DDF3-AEE3-40AF-93CA-DB0AC9FCCFF0}"/>
              </a:ext>
            </a:extLst>
          </p:cNvPr>
          <p:cNvPicPr>
            <a:picLocks noChangeAspect="1"/>
          </p:cNvPicPr>
          <p:nvPr/>
        </p:nvPicPr>
        <p:blipFill>
          <a:blip r:embed="rId4"/>
          <a:stretch>
            <a:fillRect/>
          </a:stretch>
        </p:blipFill>
        <p:spPr>
          <a:xfrm>
            <a:off x="4785360" y="786384"/>
            <a:ext cx="7406640" cy="4957571"/>
          </a:xfrm>
          <a:prstGeom prst="rect">
            <a:avLst/>
          </a:prstGeom>
        </p:spPr>
      </p:pic>
    </p:spTree>
    <p:extLst>
      <p:ext uri="{BB962C8B-B14F-4D97-AF65-F5344CB8AC3E}">
        <p14:creationId xmlns:p14="http://schemas.microsoft.com/office/powerpoint/2010/main" val="4061043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106672" y="10"/>
            <a:ext cx="12259047" cy="6857990"/>
          </a:xfrm>
          <a:prstGeom prst="rect">
            <a:avLst/>
          </a:prstGeom>
        </p:spPr>
      </p:pic>
      <p:sp>
        <p:nvSpPr>
          <p:cNvPr id="3" name="Alt Başlık 2">
            <a:extLst>
              <a:ext uri="{FF2B5EF4-FFF2-40B4-BE49-F238E27FC236}">
                <a16:creationId xmlns:a16="http://schemas.microsoft.com/office/drawing/2014/main" id="{74B4D8F8-4E82-4BDB-B682-C4008F4B24EF}"/>
              </a:ext>
            </a:extLst>
          </p:cNvPr>
          <p:cNvSpPr>
            <a:spLocks noGrp="1"/>
          </p:cNvSpPr>
          <p:nvPr>
            <p:ph type="body" sz="half" idx="2"/>
          </p:nvPr>
        </p:nvSpPr>
        <p:spPr>
          <a:xfrm>
            <a:off x="1115568" y="3549918"/>
            <a:ext cx="4187952" cy="2194037"/>
          </a:xfrm>
        </p:spPr>
        <p:txBody>
          <a:bodyPr rtlCol="0">
            <a:normAutofit/>
          </a:bodyPr>
          <a:lstStyle/>
          <a:p>
            <a:r>
              <a:rPr lang="tr-TR" dirty="0"/>
              <a:t>Tıp alanında uygulama=Meme Kanseri</a:t>
            </a:r>
          </a:p>
          <a:p>
            <a:r>
              <a:rPr lang="tr-TR" dirty="0"/>
              <a:t>Yapay Zeka=Makine öğrenimine dayalı (destek vektör makineleri) modeller, önemli görüntüleme özelliklerini belirlemek ve IDC alt tipini tahmin eden modeller oluşturmak </a:t>
            </a:r>
          </a:p>
        </p:txBody>
      </p:sp>
      <p:sp>
        <p:nvSpPr>
          <p:cNvPr id="11" name="Başlık 10">
            <a:extLst>
              <a:ext uri="{FF2B5EF4-FFF2-40B4-BE49-F238E27FC236}">
                <a16:creationId xmlns:a16="http://schemas.microsoft.com/office/drawing/2014/main" id="{AC0B685E-F4A6-4E8A-BE87-5AB6FEBB1689}"/>
              </a:ext>
            </a:extLst>
          </p:cNvPr>
          <p:cNvSpPr>
            <a:spLocks noGrp="1"/>
          </p:cNvSpPr>
          <p:nvPr>
            <p:ph type="title"/>
          </p:nvPr>
        </p:nvSpPr>
        <p:spPr>
          <a:xfrm>
            <a:off x="1115567" y="859536"/>
            <a:ext cx="4187953" cy="2518932"/>
          </a:xfrm>
        </p:spPr>
        <p:txBody>
          <a:bodyPr/>
          <a:lstStyle/>
          <a:p>
            <a:r>
              <a:rPr lang="tr-TR" b="1" dirty="0"/>
              <a:t>MRI özelliklerini içeren meme kanseri moleküler alt tip sınıflandırıcı</a:t>
            </a:r>
            <a:br>
              <a:rPr lang="tr-TR" b="1" dirty="0"/>
            </a:br>
            <a:endParaRPr lang="tr-TR" dirty="0"/>
          </a:p>
        </p:txBody>
      </p:sp>
      <p:pic>
        <p:nvPicPr>
          <p:cNvPr id="27" name="Resim Yer Tutucusu 26">
            <a:extLst>
              <a:ext uri="{FF2B5EF4-FFF2-40B4-BE49-F238E27FC236}">
                <a16:creationId xmlns:a16="http://schemas.microsoft.com/office/drawing/2014/main" id="{44199148-C24F-4CC8-80EA-D17C4355D21B}"/>
              </a:ext>
            </a:extLst>
          </p:cNvPr>
          <p:cNvPicPr>
            <a:picLocks noGrp="1" noChangeAspect="1"/>
          </p:cNvPicPr>
          <p:nvPr>
            <p:ph type="pic" idx="1"/>
          </p:nvPr>
        </p:nvPicPr>
        <p:blipFill>
          <a:blip r:embed="rId4"/>
          <a:srcRect l="32204" r="32204"/>
          <a:stretch>
            <a:fillRect/>
          </a:stretch>
        </p:blipFill>
        <p:spPr>
          <a:prstGeom prst="rect">
            <a:avLst/>
          </a:prstGeom>
        </p:spPr>
      </p:pic>
    </p:spTree>
    <p:extLst>
      <p:ext uri="{BB962C8B-B14F-4D97-AF65-F5344CB8AC3E}">
        <p14:creationId xmlns:p14="http://schemas.microsoft.com/office/powerpoint/2010/main" val="933180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146284" y="0"/>
            <a:ext cx="12191980" cy="6857990"/>
          </a:xfrm>
          <a:prstGeom prst="rect">
            <a:avLst/>
          </a:prstGeom>
        </p:spPr>
      </p:pic>
      <p:sp>
        <p:nvSpPr>
          <p:cNvPr id="3" name="Alt Başlık 2">
            <a:extLst>
              <a:ext uri="{FF2B5EF4-FFF2-40B4-BE49-F238E27FC236}">
                <a16:creationId xmlns:a16="http://schemas.microsoft.com/office/drawing/2014/main" id="{74B4D8F8-4E82-4BDB-B682-C4008F4B24EF}"/>
              </a:ext>
            </a:extLst>
          </p:cNvPr>
          <p:cNvSpPr>
            <a:spLocks noGrp="1"/>
          </p:cNvSpPr>
          <p:nvPr>
            <p:ph type="body" sz="half" idx="2"/>
          </p:nvPr>
        </p:nvSpPr>
        <p:spPr>
          <a:xfrm>
            <a:off x="808523" y="3549918"/>
            <a:ext cx="4494998" cy="2194037"/>
          </a:xfrm>
        </p:spPr>
        <p:txBody>
          <a:bodyPr rtlCol="0">
            <a:normAutofit/>
          </a:bodyPr>
          <a:lstStyle/>
          <a:p>
            <a:r>
              <a:rPr lang="tr-TR" dirty="0"/>
              <a:t>Tıp alanında uygulama=Meme diyagramı</a:t>
            </a:r>
          </a:p>
          <a:p>
            <a:r>
              <a:rPr lang="tr-TR" dirty="0"/>
              <a:t>Yapay Zeka=uzaysal-çözünürlük çözünürlüklü görüntüleme dizisi</a:t>
            </a:r>
          </a:p>
          <a:p>
            <a:endParaRPr lang="tr-TR" dirty="0"/>
          </a:p>
        </p:txBody>
      </p:sp>
      <p:sp>
        <p:nvSpPr>
          <p:cNvPr id="11" name="Başlık 10">
            <a:extLst>
              <a:ext uri="{FF2B5EF4-FFF2-40B4-BE49-F238E27FC236}">
                <a16:creationId xmlns:a16="http://schemas.microsoft.com/office/drawing/2014/main" id="{AC0B685E-F4A6-4E8A-BE87-5AB6FEBB1689}"/>
              </a:ext>
            </a:extLst>
          </p:cNvPr>
          <p:cNvSpPr>
            <a:spLocks noGrp="1"/>
          </p:cNvSpPr>
          <p:nvPr>
            <p:ph type="title"/>
          </p:nvPr>
        </p:nvSpPr>
        <p:spPr>
          <a:xfrm>
            <a:off x="808523" y="960120"/>
            <a:ext cx="4494998" cy="2418348"/>
          </a:xfrm>
        </p:spPr>
        <p:txBody>
          <a:bodyPr/>
          <a:lstStyle/>
          <a:p>
            <a:r>
              <a:rPr lang="tr-TR" b="1" dirty="0"/>
              <a:t>Hızlı dinamik kontrastlı meme MRG için değişken uzaysal çözünürlük üç boyutlu </a:t>
            </a:r>
            <a:r>
              <a:rPr lang="tr-TR" b="1" dirty="0" err="1"/>
              <a:t>Dixon</a:t>
            </a:r>
            <a:r>
              <a:rPr lang="tr-TR" b="1" dirty="0"/>
              <a:t> dizisi</a:t>
            </a:r>
          </a:p>
        </p:txBody>
      </p:sp>
      <p:pic>
        <p:nvPicPr>
          <p:cNvPr id="10" name="Resim Yer Tutucusu 9">
            <a:extLst>
              <a:ext uri="{FF2B5EF4-FFF2-40B4-BE49-F238E27FC236}">
                <a16:creationId xmlns:a16="http://schemas.microsoft.com/office/drawing/2014/main" id="{4B0BC24C-38AE-47A5-82F1-408910DF7503}"/>
              </a:ext>
            </a:extLst>
          </p:cNvPr>
          <p:cNvPicPr>
            <a:picLocks noGrp="1" noChangeAspect="1"/>
          </p:cNvPicPr>
          <p:nvPr>
            <p:ph type="pic" idx="1"/>
          </p:nvPr>
        </p:nvPicPr>
        <p:blipFill>
          <a:blip r:embed="rId4"/>
          <a:srcRect l="12628" r="12628"/>
          <a:stretch>
            <a:fillRect/>
          </a:stretch>
        </p:blipFill>
        <p:spPr/>
      </p:pic>
    </p:spTree>
    <p:extLst>
      <p:ext uri="{BB962C8B-B14F-4D97-AF65-F5344CB8AC3E}">
        <p14:creationId xmlns:p14="http://schemas.microsoft.com/office/powerpoint/2010/main" val="12723653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118852" y="0"/>
            <a:ext cx="12191980" cy="6857990"/>
          </a:xfrm>
          <a:prstGeom prst="rect">
            <a:avLst/>
          </a:prstGeom>
        </p:spPr>
      </p:pic>
      <p:sp>
        <p:nvSpPr>
          <p:cNvPr id="3" name="Alt Başlık 2">
            <a:extLst>
              <a:ext uri="{FF2B5EF4-FFF2-40B4-BE49-F238E27FC236}">
                <a16:creationId xmlns:a16="http://schemas.microsoft.com/office/drawing/2014/main" id="{74B4D8F8-4E82-4BDB-B682-C4008F4B24EF}"/>
              </a:ext>
            </a:extLst>
          </p:cNvPr>
          <p:cNvSpPr>
            <a:spLocks noGrp="1"/>
          </p:cNvSpPr>
          <p:nvPr>
            <p:ph type="body" sz="half" idx="2"/>
          </p:nvPr>
        </p:nvSpPr>
        <p:spPr>
          <a:xfrm>
            <a:off x="585216" y="3549918"/>
            <a:ext cx="4718305" cy="2194037"/>
          </a:xfrm>
        </p:spPr>
        <p:txBody>
          <a:bodyPr rtlCol="0">
            <a:normAutofit/>
          </a:bodyPr>
          <a:lstStyle/>
          <a:p>
            <a:r>
              <a:rPr lang="tr-TR" dirty="0" err="1"/>
              <a:t>Tıp:Plastik</a:t>
            </a:r>
            <a:r>
              <a:rPr lang="tr-TR" dirty="0"/>
              <a:t> ve </a:t>
            </a:r>
            <a:r>
              <a:rPr lang="tr-TR" dirty="0" err="1"/>
              <a:t>rekonstrüktif</a:t>
            </a:r>
            <a:r>
              <a:rPr lang="tr-TR" dirty="0"/>
              <a:t> cerrahi</a:t>
            </a:r>
          </a:p>
          <a:p>
            <a:r>
              <a:rPr lang="tr-TR" dirty="0"/>
              <a:t>Yapay </a:t>
            </a:r>
            <a:r>
              <a:rPr lang="tr-TR" dirty="0" err="1"/>
              <a:t>zeka:Robotik</a:t>
            </a:r>
            <a:r>
              <a:rPr lang="tr-TR" dirty="0"/>
              <a:t> uygulama ile </a:t>
            </a:r>
            <a:r>
              <a:rPr lang="tr-TR" dirty="0" err="1"/>
              <a:t>Histogramik</a:t>
            </a:r>
            <a:r>
              <a:rPr lang="tr-TR" dirty="0"/>
              <a:t> grafik bulgu analizi</a:t>
            </a:r>
          </a:p>
        </p:txBody>
      </p:sp>
      <p:sp>
        <p:nvSpPr>
          <p:cNvPr id="11" name="Başlık 10">
            <a:extLst>
              <a:ext uri="{FF2B5EF4-FFF2-40B4-BE49-F238E27FC236}">
                <a16:creationId xmlns:a16="http://schemas.microsoft.com/office/drawing/2014/main" id="{AC0B685E-F4A6-4E8A-BE87-5AB6FEBB1689}"/>
              </a:ext>
            </a:extLst>
          </p:cNvPr>
          <p:cNvSpPr>
            <a:spLocks noGrp="1"/>
          </p:cNvSpPr>
          <p:nvPr>
            <p:ph type="title"/>
          </p:nvPr>
        </p:nvSpPr>
        <p:spPr>
          <a:xfrm>
            <a:off x="585216" y="1344168"/>
            <a:ext cx="4718305" cy="2034300"/>
          </a:xfrm>
        </p:spPr>
        <p:txBody>
          <a:bodyPr/>
          <a:lstStyle/>
          <a:p>
            <a:r>
              <a:rPr lang="tr-TR" b="1" dirty="0"/>
              <a:t>Plastik ve </a:t>
            </a:r>
            <a:r>
              <a:rPr lang="tr-TR" b="1" dirty="0" err="1"/>
              <a:t>Rekonstrüktif</a:t>
            </a:r>
            <a:r>
              <a:rPr lang="tr-TR" b="1" dirty="0"/>
              <a:t> Cerrahide Robotiklerin Rolü - Başlangıçtan Geleceğe Sistematik Bir Gözden Geçirme.</a:t>
            </a:r>
            <a:br>
              <a:rPr lang="tr-TR" b="1" dirty="0"/>
            </a:br>
            <a:endParaRPr lang="tr-TR" dirty="0"/>
          </a:p>
        </p:txBody>
      </p:sp>
      <p:pic>
        <p:nvPicPr>
          <p:cNvPr id="15" name="Resim Yer Tutucusu 14">
            <a:extLst>
              <a:ext uri="{FF2B5EF4-FFF2-40B4-BE49-F238E27FC236}">
                <a16:creationId xmlns:a16="http://schemas.microsoft.com/office/drawing/2014/main" id="{888E958D-6A0C-4C92-BFAE-BF92F8D54D52}"/>
              </a:ext>
            </a:extLst>
          </p:cNvPr>
          <p:cNvPicPr>
            <a:picLocks noGrp="1" noChangeAspect="1"/>
          </p:cNvPicPr>
          <p:nvPr>
            <p:ph type="pic" idx="1"/>
          </p:nvPr>
        </p:nvPicPr>
        <p:blipFill>
          <a:blip r:embed="rId4"/>
          <a:srcRect/>
          <a:stretch/>
        </p:blipFill>
        <p:spPr>
          <a:xfrm>
            <a:off x="5504687" y="1436101"/>
            <a:ext cx="6102097" cy="2940769"/>
          </a:xfrm>
        </p:spPr>
      </p:pic>
    </p:spTree>
    <p:extLst>
      <p:ext uri="{BB962C8B-B14F-4D97-AF65-F5344CB8AC3E}">
        <p14:creationId xmlns:p14="http://schemas.microsoft.com/office/powerpoint/2010/main" val="3998813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91420" y="0"/>
            <a:ext cx="12191980" cy="6857990"/>
          </a:xfrm>
          <a:prstGeom prst="rect">
            <a:avLst/>
          </a:prstGeom>
        </p:spPr>
      </p:pic>
      <p:sp>
        <p:nvSpPr>
          <p:cNvPr id="3" name="Alt Başlık 2">
            <a:extLst>
              <a:ext uri="{FF2B5EF4-FFF2-40B4-BE49-F238E27FC236}">
                <a16:creationId xmlns:a16="http://schemas.microsoft.com/office/drawing/2014/main" id="{74B4D8F8-4E82-4BDB-B682-C4008F4B24EF}"/>
              </a:ext>
            </a:extLst>
          </p:cNvPr>
          <p:cNvSpPr>
            <a:spLocks noGrp="1"/>
          </p:cNvSpPr>
          <p:nvPr>
            <p:ph type="body" sz="half" idx="2"/>
          </p:nvPr>
        </p:nvSpPr>
        <p:spPr>
          <a:xfrm>
            <a:off x="658367" y="3549918"/>
            <a:ext cx="4645153" cy="2194037"/>
          </a:xfrm>
        </p:spPr>
        <p:txBody>
          <a:bodyPr rtlCol="0">
            <a:normAutofit/>
          </a:bodyPr>
          <a:lstStyle/>
          <a:p>
            <a:r>
              <a:rPr lang="tr-TR" dirty="0" err="1"/>
              <a:t>Tıp:Ayna</a:t>
            </a:r>
            <a:r>
              <a:rPr lang="tr-TR" dirty="0"/>
              <a:t> nöron sistemi</a:t>
            </a:r>
          </a:p>
          <a:p>
            <a:r>
              <a:rPr lang="tr-TR" dirty="0"/>
              <a:t>Yapay </a:t>
            </a:r>
            <a:r>
              <a:rPr lang="tr-TR" dirty="0" err="1"/>
              <a:t>Zeka:Sanal</a:t>
            </a:r>
            <a:r>
              <a:rPr lang="tr-TR" dirty="0"/>
              <a:t> gerçeklik</a:t>
            </a:r>
          </a:p>
        </p:txBody>
      </p:sp>
      <p:sp>
        <p:nvSpPr>
          <p:cNvPr id="11" name="Başlık 10">
            <a:extLst>
              <a:ext uri="{FF2B5EF4-FFF2-40B4-BE49-F238E27FC236}">
                <a16:creationId xmlns:a16="http://schemas.microsoft.com/office/drawing/2014/main" id="{AC0B685E-F4A6-4E8A-BE87-5AB6FEBB1689}"/>
              </a:ext>
            </a:extLst>
          </p:cNvPr>
          <p:cNvSpPr>
            <a:spLocks noGrp="1"/>
          </p:cNvSpPr>
          <p:nvPr>
            <p:ph type="title"/>
          </p:nvPr>
        </p:nvSpPr>
        <p:spPr>
          <a:xfrm>
            <a:off x="658368" y="850392"/>
            <a:ext cx="4645153" cy="2528076"/>
          </a:xfrm>
        </p:spPr>
        <p:txBody>
          <a:bodyPr/>
          <a:lstStyle/>
          <a:p>
            <a:r>
              <a:rPr lang="tr-TR" b="1" dirty="0"/>
              <a:t>EEG tarafından ortaya konulduğu üzere motor performansının iyileştirilmesinde sanal gerçekliğin rolü: </a:t>
            </a:r>
            <a:r>
              <a:rPr lang="tr-TR" b="1" dirty="0" err="1"/>
              <a:t>randomize</a:t>
            </a:r>
            <a:r>
              <a:rPr lang="tr-TR" b="1" dirty="0"/>
              <a:t> bir klinik çalışma</a:t>
            </a:r>
            <a:br>
              <a:rPr lang="tr-TR" b="1" dirty="0"/>
            </a:br>
            <a:endParaRPr lang="tr-TR" dirty="0"/>
          </a:p>
        </p:txBody>
      </p:sp>
      <p:pic>
        <p:nvPicPr>
          <p:cNvPr id="5" name="Resim Yer Tutucusu 4">
            <a:extLst>
              <a:ext uri="{FF2B5EF4-FFF2-40B4-BE49-F238E27FC236}">
                <a16:creationId xmlns:a16="http://schemas.microsoft.com/office/drawing/2014/main" id="{5EA42F15-FFEB-4004-9F02-402504327CAE}"/>
              </a:ext>
            </a:extLst>
          </p:cNvPr>
          <p:cNvPicPr>
            <a:picLocks noGrp="1" noChangeAspect="1"/>
          </p:cNvPicPr>
          <p:nvPr>
            <p:ph type="pic" idx="1"/>
          </p:nvPr>
        </p:nvPicPr>
        <p:blipFill>
          <a:blip r:embed="rId4"/>
          <a:srcRect l="5745" r="5745"/>
          <a:stretch>
            <a:fillRect/>
          </a:stretch>
        </p:blipFill>
        <p:spPr/>
      </p:pic>
    </p:spTree>
    <p:extLst>
      <p:ext uri="{BB962C8B-B14F-4D97-AF65-F5344CB8AC3E}">
        <p14:creationId xmlns:p14="http://schemas.microsoft.com/office/powerpoint/2010/main" val="2846209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91420" y="0"/>
            <a:ext cx="12191980" cy="6857990"/>
          </a:xfrm>
          <a:prstGeom prst="rect">
            <a:avLst/>
          </a:prstGeom>
        </p:spPr>
      </p:pic>
      <p:sp>
        <p:nvSpPr>
          <p:cNvPr id="11" name="Başlık 10">
            <a:extLst>
              <a:ext uri="{FF2B5EF4-FFF2-40B4-BE49-F238E27FC236}">
                <a16:creationId xmlns:a16="http://schemas.microsoft.com/office/drawing/2014/main" id="{AC0B685E-F4A6-4E8A-BE87-5AB6FEBB1689}"/>
              </a:ext>
            </a:extLst>
          </p:cNvPr>
          <p:cNvSpPr>
            <a:spLocks noGrp="1"/>
          </p:cNvSpPr>
          <p:nvPr>
            <p:ph type="title"/>
          </p:nvPr>
        </p:nvSpPr>
        <p:spPr/>
        <p:txBody>
          <a:bodyPr/>
          <a:lstStyle/>
          <a:p>
            <a:r>
              <a:rPr lang="tr-TR" b="1" dirty="0" err="1"/>
              <a:t>Tıp:Sanal</a:t>
            </a:r>
            <a:r>
              <a:rPr lang="tr-TR" b="1" dirty="0"/>
              <a:t> Gerçeklik ile nöron keşfi </a:t>
            </a:r>
          </a:p>
        </p:txBody>
      </p:sp>
      <p:pic>
        <p:nvPicPr>
          <p:cNvPr id="5" name="Resim Yer Tutucusu 4">
            <a:extLst>
              <a:ext uri="{FF2B5EF4-FFF2-40B4-BE49-F238E27FC236}">
                <a16:creationId xmlns:a16="http://schemas.microsoft.com/office/drawing/2014/main" id="{3864755E-E3ED-4E55-A5E6-26B1CA90E17E}"/>
              </a:ext>
            </a:extLst>
          </p:cNvPr>
          <p:cNvPicPr>
            <a:picLocks noGrp="1" noChangeAspect="1"/>
          </p:cNvPicPr>
          <p:nvPr>
            <p:ph type="pic" idx="1"/>
          </p:nvPr>
        </p:nvPicPr>
        <p:blipFill>
          <a:blip r:embed="rId4"/>
          <a:srcRect l="35360" r="35360"/>
          <a:stretch>
            <a:fillRect/>
          </a:stretch>
        </p:blipFill>
        <p:spPr/>
      </p:pic>
    </p:spTree>
    <p:extLst>
      <p:ext uri="{BB962C8B-B14F-4D97-AF65-F5344CB8AC3E}">
        <p14:creationId xmlns:p14="http://schemas.microsoft.com/office/powerpoint/2010/main" val="16547579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91420" y="0"/>
            <a:ext cx="12191980" cy="6857990"/>
          </a:xfrm>
          <a:prstGeom prst="rect">
            <a:avLst/>
          </a:prstGeom>
        </p:spPr>
      </p:pic>
      <p:sp>
        <p:nvSpPr>
          <p:cNvPr id="11" name="Başlık 10">
            <a:extLst>
              <a:ext uri="{FF2B5EF4-FFF2-40B4-BE49-F238E27FC236}">
                <a16:creationId xmlns:a16="http://schemas.microsoft.com/office/drawing/2014/main" id="{AC0B685E-F4A6-4E8A-BE87-5AB6FEBB1689}"/>
              </a:ext>
            </a:extLst>
          </p:cNvPr>
          <p:cNvSpPr>
            <a:spLocks noGrp="1"/>
          </p:cNvSpPr>
          <p:nvPr>
            <p:ph type="title"/>
          </p:nvPr>
        </p:nvSpPr>
        <p:spPr>
          <a:xfrm>
            <a:off x="374905" y="1463040"/>
            <a:ext cx="4928616" cy="1915428"/>
          </a:xfrm>
        </p:spPr>
        <p:txBody>
          <a:bodyPr/>
          <a:lstStyle/>
          <a:p>
            <a:r>
              <a:rPr lang="tr-TR" b="1" dirty="0"/>
              <a:t>Devamı: Yapay </a:t>
            </a:r>
            <a:r>
              <a:rPr lang="tr-TR" b="1" dirty="0" err="1"/>
              <a:t>Zeka:Kronik</a:t>
            </a:r>
            <a:r>
              <a:rPr lang="tr-TR" b="1" dirty="0"/>
              <a:t> </a:t>
            </a:r>
            <a:r>
              <a:rPr lang="tr-TR" b="1" dirty="0" err="1"/>
              <a:t>hemiparezi</a:t>
            </a:r>
            <a:r>
              <a:rPr lang="tr-TR" b="1" dirty="0"/>
              <a:t> olan hastalarda robotik rehabilitasyon VR ile kombine edilerek yürüyüş ve denge Bulguları</a:t>
            </a:r>
          </a:p>
        </p:txBody>
      </p:sp>
      <p:pic>
        <p:nvPicPr>
          <p:cNvPr id="10" name="Resim Yer Tutucusu 9">
            <a:extLst>
              <a:ext uri="{FF2B5EF4-FFF2-40B4-BE49-F238E27FC236}">
                <a16:creationId xmlns:a16="http://schemas.microsoft.com/office/drawing/2014/main" id="{79FEBEC5-13FC-42FA-B891-6D82DA169C68}"/>
              </a:ext>
            </a:extLst>
          </p:cNvPr>
          <p:cNvPicPr>
            <a:picLocks noGrp="1" noChangeAspect="1"/>
          </p:cNvPicPr>
          <p:nvPr>
            <p:ph type="pic" idx="1"/>
          </p:nvPr>
        </p:nvPicPr>
        <p:blipFill>
          <a:blip r:embed="rId4"/>
          <a:srcRect l="26897" r="26897"/>
          <a:stretch>
            <a:fillRect/>
          </a:stretch>
        </p:blipFill>
        <p:spPr>
          <a:xfrm>
            <a:off x="6083808" y="0"/>
            <a:ext cx="6102097" cy="6858000"/>
          </a:xfrm>
        </p:spPr>
      </p:pic>
    </p:spTree>
    <p:extLst>
      <p:ext uri="{BB962C8B-B14F-4D97-AF65-F5344CB8AC3E}">
        <p14:creationId xmlns:p14="http://schemas.microsoft.com/office/powerpoint/2010/main" val="3090869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91420" y="0"/>
            <a:ext cx="12191980" cy="6857990"/>
          </a:xfrm>
          <a:prstGeom prst="rect">
            <a:avLst/>
          </a:prstGeom>
        </p:spPr>
      </p:pic>
      <p:sp>
        <p:nvSpPr>
          <p:cNvPr id="3" name="Alt Başlık 2">
            <a:extLst>
              <a:ext uri="{FF2B5EF4-FFF2-40B4-BE49-F238E27FC236}">
                <a16:creationId xmlns:a16="http://schemas.microsoft.com/office/drawing/2014/main" id="{74B4D8F8-4E82-4BDB-B682-C4008F4B24EF}"/>
              </a:ext>
            </a:extLst>
          </p:cNvPr>
          <p:cNvSpPr>
            <a:spLocks noGrp="1"/>
          </p:cNvSpPr>
          <p:nvPr>
            <p:ph type="body" sz="half" idx="2"/>
          </p:nvPr>
        </p:nvSpPr>
        <p:spPr/>
        <p:txBody>
          <a:bodyPr rtlCol="0">
            <a:normAutofit/>
          </a:bodyPr>
          <a:lstStyle/>
          <a:p>
            <a:r>
              <a:rPr lang="tr-TR" dirty="0" err="1"/>
              <a:t>Tıp:Cerrahi</a:t>
            </a:r>
            <a:r>
              <a:rPr lang="tr-TR" dirty="0"/>
              <a:t>(Diş)</a:t>
            </a:r>
          </a:p>
          <a:p>
            <a:r>
              <a:rPr lang="tr-TR" dirty="0"/>
              <a:t>Yapay </a:t>
            </a:r>
            <a:r>
              <a:rPr lang="tr-TR" dirty="0" err="1"/>
              <a:t>Zeka:İmplant</a:t>
            </a:r>
            <a:r>
              <a:rPr lang="tr-TR" dirty="0"/>
              <a:t> Konumlandırma Makine Öğrenimi</a:t>
            </a:r>
          </a:p>
        </p:txBody>
      </p:sp>
      <p:sp>
        <p:nvSpPr>
          <p:cNvPr id="11" name="Başlık 10">
            <a:extLst>
              <a:ext uri="{FF2B5EF4-FFF2-40B4-BE49-F238E27FC236}">
                <a16:creationId xmlns:a16="http://schemas.microsoft.com/office/drawing/2014/main" id="{AC0B685E-F4A6-4E8A-BE87-5AB6FEBB1689}"/>
              </a:ext>
            </a:extLst>
          </p:cNvPr>
          <p:cNvSpPr>
            <a:spLocks noGrp="1"/>
          </p:cNvSpPr>
          <p:nvPr>
            <p:ph type="title"/>
          </p:nvPr>
        </p:nvSpPr>
        <p:spPr>
          <a:xfrm>
            <a:off x="389614" y="588397"/>
            <a:ext cx="4977516" cy="2790071"/>
          </a:xfrm>
        </p:spPr>
        <p:txBody>
          <a:bodyPr/>
          <a:lstStyle/>
          <a:p>
            <a:r>
              <a:rPr lang="tr-TR" b="1" dirty="0"/>
              <a:t>CAD / CAM </a:t>
            </a:r>
            <a:r>
              <a:rPr lang="tr-TR" b="1" dirty="0" err="1"/>
              <a:t>implant</a:t>
            </a:r>
            <a:r>
              <a:rPr lang="tr-TR" b="1" dirty="0"/>
              <a:t> cerrahi kılavuzları: metal manşon / </a:t>
            </a:r>
            <a:r>
              <a:rPr lang="tr-TR" b="1" dirty="0" err="1"/>
              <a:t>osteotomi</a:t>
            </a:r>
            <a:r>
              <a:rPr lang="tr-TR" b="1" dirty="0"/>
              <a:t> matkap kombinasyonunun özelliklerine bağlı olarak </a:t>
            </a:r>
            <a:r>
              <a:rPr lang="tr-TR" b="1" dirty="0" err="1"/>
              <a:t>implant</a:t>
            </a:r>
            <a:r>
              <a:rPr lang="tr-TR" b="1" dirty="0"/>
              <a:t> konumlandırmasında maksimum hatalar</a:t>
            </a:r>
            <a:br>
              <a:rPr lang="tr-TR" b="1" dirty="0"/>
            </a:br>
            <a:endParaRPr lang="tr-TR" dirty="0"/>
          </a:p>
        </p:txBody>
      </p:sp>
      <p:pic>
        <p:nvPicPr>
          <p:cNvPr id="5" name="Resim Yer Tutucusu 4">
            <a:extLst>
              <a:ext uri="{FF2B5EF4-FFF2-40B4-BE49-F238E27FC236}">
                <a16:creationId xmlns:a16="http://schemas.microsoft.com/office/drawing/2014/main" id="{B0606F5F-E70D-4A43-B475-8F223090F99C}"/>
              </a:ext>
            </a:extLst>
          </p:cNvPr>
          <p:cNvPicPr>
            <a:picLocks noGrp="1" noChangeAspect="1"/>
          </p:cNvPicPr>
          <p:nvPr>
            <p:ph type="pic" idx="1"/>
          </p:nvPr>
        </p:nvPicPr>
        <p:blipFill>
          <a:blip r:embed="rId4"/>
          <a:srcRect t="15527" b="15527"/>
          <a:stretch>
            <a:fillRect/>
          </a:stretch>
        </p:blipFill>
        <p:spPr/>
      </p:pic>
    </p:spTree>
    <p:extLst>
      <p:ext uri="{BB962C8B-B14F-4D97-AF65-F5344CB8AC3E}">
        <p14:creationId xmlns:p14="http://schemas.microsoft.com/office/powerpoint/2010/main" val="3612587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sp>
        <p:nvSpPr>
          <p:cNvPr id="3" name="Alt Başlık 2">
            <a:extLst>
              <a:ext uri="{FF2B5EF4-FFF2-40B4-BE49-F238E27FC236}">
                <a16:creationId xmlns:a16="http://schemas.microsoft.com/office/drawing/2014/main" id="{74B4D8F8-4E82-4BDB-B682-C4008F4B24EF}"/>
              </a:ext>
            </a:extLst>
          </p:cNvPr>
          <p:cNvSpPr>
            <a:spLocks noGrp="1"/>
          </p:cNvSpPr>
          <p:nvPr>
            <p:ph type="subTitle" idx="1"/>
          </p:nvPr>
        </p:nvSpPr>
        <p:spPr>
          <a:xfrm>
            <a:off x="335665" y="231494"/>
            <a:ext cx="11528385" cy="6626506"/>
          </a:xfrm>
        </p:spPr>
        <p:txBody>
          <a:bodyPr rtlCol="0">
            <a:normAutofit/>
          </a:bodyPr>
          <a:lstStyle/>
          <a:p>
            <a:pPr algn="just"/>
            <a:r>
              <a:rPr lang="tr-TR" sz="3200" dirty="0">
                <a:latin typeface="Times New Roman" panose="02020603050405020304" pitchFamily="18" charset="0"/>
                <a:cs typeface="Times New Roman" panose="02020603050405020304" pitchFamily="18" charset="0"/>
              </a:rPr>
              <a:t>Bu tanımlardan hareket ederek , son derece ölçülebilir iyileştirmelerle MAI sorunu, özellikle aşağıdaki alanlarda pragmatik klinik prosedürlere ve analitik tıbbi bilişimlere AI tekniklerinin uygulanmasının büyük potansiyelini ve vaatlerini göstermektedir:</a:t>
            </a:r>
          </a:p>
          <a:p>
            <a:pPr algn="just"/>
            <a:r>
              <a:rPr lang="tr-TR" sz="3200" dirty="0">
                <a:latin typeface="Times New Roman" panose="02020603050405020304" pitchFamily="18" charset="0"/>
                <a:cs typeface="Times New Roman" panose="02020603050405020304" pitchFamily="18" charset="0"/>
              </a:rPr>
              <a:t>(i)Tıpta Yapay Zeka Teknikleri</a:t>
            </a:r>
          </a:p>
          <a:p>
            <a:pPr algn="just"/>
            <a:r>
              <a:rPr lang="tr-TR" sz="3200" dirty="0">
                <a:latin typeface="Times New Roman" panose="02020603050405020304" pitchFamily="18" charset="0"/>
                <a:cs typeface="Times New Roman" panose="02020603050405020304" pitchFamily="18" charset="0"/>
              </a:rPr>
              <a:t>(ii)Veri Madenciliği ve Bilgi Keşfi Tıp</a:t>
            </a:r>
          </a:p>
          <a:p>
            <a:pPr algn="just"/>
            <a:r>
              <a:rPr lang="tr-TR" sz="3200" dirty="0">
                <a:latin typeface="Times New Roman" panose="02020603050405020304" pitchFamily="18" charset="0"/>
                <a:cs typeface="Times New Roman" panose="02020603050405020304" pitchFamily="18" charset="0"/>
              </a:rPr>
              <a:t>(iii)Tıbbi Uzman Sistemler</a:t>
            </a:r>
          </a:p>
          <a:p>
            <a:pPr algn="just"/>
            <a:r>
              <a:rPr lang="tr-TR" sz="3200" dirty="0">
                <a:latin typeface="Times New Roman" panose="02020603050405020304" pitchFamily="18" charset="0"/>
                <a:cs typeface="Times New Roman" panose="02020603050405020304" pitchFamily="18" charset="0"/>
              </a:rPr>
              <a:t>(iv)Makine Öğrenmesi Tabanlı Tıbbi Sistemler</a:t>
            </a:r>
          </a:p>
          <a:p>
            <a:pPr algn="just"/>
            <a:r>
              <a:rPr lang="tr-TR" sz="3200" dirty="0">
                <a:latin typeface="Times New Roman" panose="02020603050405020304" pitchFamily="18" charset="0"/>
                <a:cs typeface="Times New Roman" panose="02020603050405020304" pitchFamily="18" charset="0"/>
              </a:rPr>
              <a:t>(v)Tıbbi Sinyal ve Görüntü İşleme Teknikleri </a:t>
            </a:r>
          </a:p>
          <a:p>
            <a:pPr algn="just"/>
            <a:r>
              <a:rPr lang="tr-TR" sz="3200" dirty="0">
                <a:solidFill>
                  <a:srgbClr val="FFFFFF"/>
                </a:solidFill>
                <a:latin typeface="Times New Roman" panose="02020603050405020304" pitchFamily="18" charset="0"/>
                <a:cs typeface="Times New Roman" panose="02020603050405020304" pitchFamily="18" charset="0"/>
              </a:rPr>
              <a:t>Bu bilgilerle hazırlanan derlemenin okuyan kişilerin ufkunu açması amacıyla hazırlanan sunum hiçbir çıkar ve kar amacı gütmemektedir.</a:t>
            </a:r>
          </a:p>
          <a:p>
            <a:pPr rtl="0"/>
            <a:endParaRPr lang="tr-TR" dirty="0">
              <a:solidFill>
                <a:srgbClr val="FFFFFF"/>
              </a:solidFill>
            </a:endParaRPr>
          </a:p>
        </p:txBody>
      </p:sp>
    </p:spTree>
    <p:extLst>
      <p:ext uri="{BB962C8B-B14F-4D97-AF65-F5344CB8AC3E}">
        <p14:creationId xmlns:p14="http://schemas.microsoft.com/office/powerpoint/2010/main" val="3527414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91420" y="0"/>
            <a:ext cx="12191980" cy="6857990"/>
          </a:xfrm>
          <a:prstGeom prst="rect">
            <a:avLst/>
          </a:prstGeom>
        </p:spPr>
      </p:pic>
      <p:sp>
        <p:nvSpPr>
          <p:cNvPr id="11" name="Başlık 10">
            <a:extLst>
              <a:ext uri="{FF2B5EF4-FFF2-40B4-BE49-F238E27FC236}">
                <a16:creationId xmlns:a16="http://schemas.microsoft.com/office/drawing/2014/main" id="{AC0B685E-F4A6-4E8A-BE87-5AB6FEBB1689}"/>
              </a:ext>
            </a:extLst>
          </p:cNvPr>
          <p:cNvSpPr>
            <a:spLocks noGrp="1"/>
          </p:cNvSpPr>
          <p:nvPr>
            <p:ph type="title"/>
          </p:nvPr>
        </p:nvSpPr>
        <p:spPr>
          <a:xfrm>
            <a:off x="270344" y="636104"/>
            <a:ext cx="5033177" cy="2742364"/>
          </a:xfrm>
        </p:spPr>
        <p:txBody>
          <a:bodyPr/>
          <a:lstStyle/>
          <a:p>
            <a:r>
              <a:rPr lang="tr-TR" b="1" dirty="0" err="1"/>
              <a:t>Devamı:CAD</a:t>
            </a:r>
            <a:r>
              <a:rPr lang="tr-TR" b="1" dirty="0"/>
              <a:t> / CAM </a:t>
            </a:r>
            <a:r>
              <a:rPr lang="tr-TR" b="1" dirty="0" err="1"/>
              <a:t>implant</a:t>
            </a:r>
            <a:r>
              <a:rPr lang="tr-TR" b="1" dirty="0"/>
              <a:t> cerrahi kılavuzları: metal manşon / </a:t>
            </a:r>
            <a:r>
              <a:rPr lang="tr-TR" b="1" dirty="0" err="1"/>
              <a:t>osteotomi</a:t>
            </a:r>
            <a:r>
              <a:rPr lang="tr-TR" b="1" dirty="0"/>
              <a:t> matkap kombinasyonunun özelliklerine bağlı olarak </a:t>
            </a:r>
            <a:r>
              <a:rPr lang="tr-TR" b="1" dirty="0" err="1"/>
              <a:t>implant</a:t>
            </a:r>
            <a:r>
              <a:rPr lang="tr-TR" b="1" dirty="0"/>
              <a:t> konumlandırmasında maksimum hatalar.</a:t>
            </a:r>
            <a:br>
              <a:rPr lang="tr-TR" b="1" dirty="0"/>
            </a:br>
            <a:endParaRPr lang="tr-TR" dirty="0"/>
          </a:p>
        </p:txBody>
      </p:sp>
      <p:pic>
        <p:nvPicPr>
          <p:cNvPr id="5" name="Resim Yer Tutucusu 4">
            <a:extLst>
              <a:ext uri="{FF2B5EF4-FFF2-40B4-BE49-F238E27FC236}">
                <a16:creationId xmlns:a16="http://schemas.microsoft.com/office/drawing/2014/main" id="{4C1AEAC4-D641-44EB-9BE9-5E3B84D1AD7A}"/>
              </a:ext>
            </a:extLst>
          </p:cNvPr>
          <p:cNvPicPr>
            <a:picLocks noGrp="1" noChangeAspect="1"/>
          </p:cNvPicPr>
          <p:nvPr>
            <p:ph type="pic" idx="1"/>
          </p:nvPr>
        </p:nvPicPr>
        <p:blipFill>
          <a:blip r:embed="rId4"/>
          <a:srcRect t="9282" b="9282"/>
          <a:stretch>
            <a:fillRect/>
          </a:stretch>
        </p:blipFill>
        <p:spPr/>
      </p:pic>
    </p:spTree>
    <p:extLst>
      <p:ext uri="{BB962C8B-B14F-4D97-AF65-F5344CB8AC3E}">
        <p14:creationId xmlns:p14="http://schemas.microsoft.com/office/powerpoint/2010/main" val="1696633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91420" y="0"/>
            <a:ext cx="12191980" cy="6857990"/>
          </a:xfrm>
          <a:prstGeom prst="rect">
            <a:avLst/>
          </a:prstGeom>
        </p:spPr>
      </p:pic>
      <p:sp>
        <p:nvSpPr>
          <p:cNvPr id="3" name="Alt Başlık 2">
            <a:extLst>
              <a:ext uri="{FF2B5EF4-FFF2-40B4-BE49-F238E27FC236}">
                <a16:creationId xmlns:a16="http://schemas.microsoft.com/office/drawing/2014/main" id="{74B4D8F8-4E82-4BDB-B682-C4008F4B24EF}"/>
              </a:ext>
            </a:extLst>
          </p:cNvPr>
          <p:cNvSpPr>
            <a:spLocks noGrp="1"/>
          </p:cNvSpPr>
          <p:nvPr>
            <p:ph type="body" sz="half" idx="2"/>
          </p:nvPr>
        </p:nvSpPr>
        <p:spPr/>
        <p:txBody>
          <a:bodyPr rtlCol="0">
            <a:normAutofit/>
          </a:bodyPr>
          <a:lstStyle/>
          <a:p>
            <a:r>
              <a:rPr lang="tr-TR" dirty="0" err="1"/>
              <a:t>Tıp:Cerrahi</a:t>
            </a:r>
            <a:endParaRPr lang="tr-TR" dirty="0"/>
          </a:p>
          <a:p>
            <a:r>
              <a:rPr lang="tr-TR" dirty="0"/>
              <a:t>Yapay </a:t>
            </a:r>
            <a:r>
              <a:rPr lang="tr-TR" dirty="0" err="1"/>
              <a:t>Zeka:AR</a:t>
            </a:r>
            <a:r>
              <a:rPr lang="tr-TR" dirty="0"/>
              <a:t> ile Sanal ve Gerçek kayıt Teknolojisi</a:t>
            </a:r>
          </a:p>
        </p:txBody>
      </p:sp>
      <p:sp>
        <p:nvSpPr>
          <p:cNvPr id="11" name="Başlık 10">
            <a:extLst>
              <a:ext uri="{FF2B5EF4-FFF2-40B4-BE49-F238E27FC236}">
                <a16:creationId xmlns:a16="http://schemas.microsoft.com/office/drawing/2014/main" id="{AC0B685E-F4A6-4E8A-BE87-5AB6FEBB1689}"/>
              </a:ext>
            </a:extLst>
          </p:cNvPr>
          <p:cNvSpPr>
            <a:spLocks noGrp="1"/>
          </p:cNvSpPr>
          <p:nvPr>
            <p:ph type="title"/>
          </p:nvPr>
        </p:nvSpPr>
        <p:spPr>
          <a:xfrm>
            <a:off x="604299" y="1114045"/>
            <a:ext cx="4699222" cy="2264423"/>
          </a:xfrm>
        </p:spPr>
        <p:txBody>
          <a:bodyPr/>
          <a:lstStyle/>
          <a:p>
            <a:r>
              <a:rPr lang="tr-TR" b="1" dirty="0"/>
              <a:t>Bir cerrahi </a:t>
            </a:r>
            <a:r>
              <a:rPr lang="tr-TR" b="1" dirty="0" err="1"/>
              <a:t>navigasyon</a:t>
            </a:r>
            <a:r>
              <a:rPr lang="tr-TR" b="1" dirty="0"/>
              <a:t> sisteminde artırılmış gerçekliğe dayalı sanal ve gerçek kayıt teknolojisinin optimizasyonu</a:t>
            </a:r>
            <a:br>
              <a:rPr lang="tr-TR" b="1" dirty="0"/>
            </a:br>
            <a:endParaRPr lang="tr-TR" dirty="0"/>
          </a:p>
        </p:txBody>
      </p:sp>
      <p:pic>
        <p:nvPicPr>
          <p:cNvPr id="8" name="Resim Yer Tutucusu 7">
            <a:extLst>
              <a:ext uri="{FF2B5EF4-FFF2-40B4-BE49-F238E27FC236}">
                <a16:creationId xmlns:a16="http://schemas.microsoft.com/office/drawing/2014/main" id="{A414A734-F388-4A40-BDEC-D650DF11F704}"/>
              </a:ext>
            </a:extLst>
          </p:cNvPr>
          <p:cNvPicPr>
            <a:picLocks noGrp="1" noChangeAspect="1"/>
          </p:cNvPicPr>
          <p:nvPr>
            <p:ph type="pic" idx="1"/>
          </p:nvPr>
        </p:nvPicPr>
        <p:blipFill>
          <a:blip r:embed="rId4"/>
          <a:srcRect l="31318" r="31318"/>
          <a:stretch>
            <a:fillRect/>
          </a:stretch>
        </p:blipFill>
        <p:spPr/>
      </p:pic>
    </p:spTree>
    <p:extLst>
      <p:ext uri="{BB962C8B-B14F-4D97-AF65-F5344CB8AC3E}">
        <p14:creationId xmlns:p14="http://schemas.microsoft.com/office/powerpoint/2010/main" val="19106724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91420" y="0"/>
            <a:ext cx="12191980" cy="6857990"/>
          </a:xfrm>
          <a:prstGeom prst="rect">
            <a:avLst/>
          </a:prstGeom>
        </p:spPr>
      </p:pic>
      <p:sp>
        <p:nvSpPr>
          <p:cNvPr id="3" name="Alt Başlık 2">
            <a:extLst>
              <a:ext uri="{FF2B5EF4-FFF2-40B4-BE49-F238E27FC236}">
                <a16:creationId xmlns:a16="http://schemas.microsoft.com/office/drawing/2014/main" id="{74B4D8F8-4E82-4BDB-B682-C4008F4B24EF}"/>
              </a:ext>
            </a:extLst>
          </p:cNvPr>
          <p:cNvSpPr>
            <a:spLocks noGrp="1"/>
          </p:cNvSpPr>
          <p:nvPr>
            <p:ph type="body" sz="half" idx="2"/>
          </p:nvPr>
        </p:nvSpPr>
        <p:spPr/>
        <p:txBody>
          <a:bodyPr rtlCol="0">
            <a:normAutofit/>
          </a:bodyPr>
          <a:lstStyle/>
          <a:p>
            <a:r>
              <a:rPr lang="tr-TR" dirty="0" err="1"/>
              <a:t>Bulgusal</a:t>
            </a:r>
            <a:r>
              <a:rPr lang="tr-TR" dirty="0"/>
              <a:t> Sonuçlar</a:t>
            </a:r>
          </a:p>
        </p:txBody>
      </p:sp>
      <p:sp>
        <p:nvSpPr>
          <p:cNvPr id="11" name="Başlık 10">
            <a:extLst>
              <a:ext uri="{FF2B5EF4-FFF2-40B4-BE49-F238E27FC236}">
                <a16:creationId xmlns:a16="http://schemas.microsoft.com/office/drawing/2014/main" id="{AC0B685E-F4A6-4E8A-BE87-5AB6FEBB1689}"/>
              </a:ext>
            </a:extLst>
          </p:cNvPr>
          <p:cNvSpPr>
            <a:spLocks noGrp="1"/>
          </p:cNvSpPr>
          <p:nvPr>
            <p:ph type="title"/>
          </p:nvPr>
        </p:nvSpPr>
        <p:spPr>
          <a:xfrm>
            <a:off x="620202" y="1240403"/>
            <a:ext cx="4683319" cy="2138065"/>
          </a:xfrm>
        </p:spPr>
        <p:txBody>
          <a:bodyPr/>
          <a:lstStyle/>
          <a:p>
            <a:r>
              <a:rPr lang="tr-TR" b="1" dirty="0" err="1"/>
              <a:t>Devamı:Bir</a:t>
            </a:r>
            <a:r>
              <a:rPr lang="tr-TR" b="1" dirty="0"/>
              <a:t> cerrahi </a:t>
            </a:r>
            <a:r>
              <a:rPr lang="tr-TR" b="1" dirty="0" err="1"/>
              <a:t>navigasyon</a:t>
            </a:r>
            <a:r>
              <a:rPr lang="tr-TR" b="1" dirty="0"/>
              <a:t> sisteminde artırılmış gerçekliğe dayalı sanal ve gerçek kayıt teknolojisinin optimizasyonu.</a:t>
            </a:r>
            <a:br>
              <a:rPr lang="tr-TR" b="1" dirty="0"/>
            </a:br>
            <a:endParaRPr lang="tr-TR" dirty="0"/>
          </a:p>
        </p:txBody>
      </p:sp>
      <p:pic>
        <p:nvPicPr>
          <p:cNvPr id="5" name="Resim Yer Tutucusu 4">
            <a:extLst>
              <a:ext uri="{FF2B5EF4-FFF2-40B4-BE49-F238E27FC236}">
                <a16:creationId xmlns:a16="http://schemas.microsoft.com/office/drawing/2014/main" id="{A93728D7-4EF4-456B-8456-5FEAF8BE4229}"/>
              </a:ext>
            </a:extLst>
          </p:cNvPr>
          <p:cNvPicPr>
            <a:picLocks noGrp="1" noChangeAspect="1"/>
          </p:cNvPicPr>
          <p:nvPr>
            <p:ph type="pic" idx="1"/>
          </p:nvPr>
        </p:nvPicPr>
        <p:blipFill>
          <a:blip r:embed="rId4"/>
          <a:srcRect l="25951" r="25951"/>
          <a:stretch>
            <a:fillRect/>
          </a:stretch>
        </p:blipFill>
        <p:spPr/>
      </p:pic>
    </p:spTree>
    <p:extLst>
      <p:ext uri="{BB962C8B-B14F-4D97-AF65-F5344CB8AC3E}">
        <p14:creationId xmlns:p14="http://schemas.microsoft.com/office/powerpoint/2010/main" val="2138487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91420" y="0"/>
            <a:ext cx="12191980" cy="6857990"/>
          </a:xfrm>
          <a:prstGeom prst="rect">
            <a:avLst/>
          </a:prstGeom>
        </p:spPr>
      </p:pic>
      <p:sp>
        <p:nvSpPr>
          <p:cNvPr id="11" name="Başlık 10">
            <a:extLst>
              <a:ext uri="{FF2B5EF4-FFF2-40B4-BE49-F238E27FC236}">
                <a16:creationId xmlns:a16="http://schemas.microsoft.com/office/drawing/2014/main" id="{AC0B685E-F4A6-4E8A-BE87-5AB6FEBB1689}"/>
              </a:ext>
            </a:extLst>
          </p:cNvPr>
          <p:cNvSpPr>
            <a:spLocks noGrp="1"/>
          </p:cNvSpPr>
          <p:nvPr>
            <p:ph type="title"/>
          </p:nvPr>
        </p:nvSpPr>
        <p:spPr>
          <a:xfrm>
            <a:off x="556591" y="1319917"/>
            <a:ext cx="4746930" cy="2058551"/>
          </a:xfrm>
        </p:spPr>
        <p:txBody>
          <a:bodyPr/>
          <a:lstStyle/>
          <a:p>
            <a:r>
              <a:rPr lang="tr-TR" b="1" dirty="0" err="1"/>
              <a:t>Devamı:Bir</a:t>
            </a:r>
            <a:r>
              <a:rPr lang="tr-TR" b="1" dirty="0"/>
              <a:t> cerrahi </a:t>
            </a:r>
            <a:r>
              <a:rPr lang="tr-TR" b="1" dirty="0" err="1"/>
              <a:t>navigasyon</a:t>
            </a:r>
            <a:r>
              <a:rPr lang="tr-TR" b="1" dirty="0"/>
              <a:t> sisteminde artırılmış gerçekliğe dayalı sanal ve gerçek kayıt teknolojisinin optimizasyonu.</a:t>
            </a:r>
            <a:br>
              <a:rPr lang="tr-TR" b="1" dirty="0"/>
            </a:br>
            <a:endParaRPr lang="tr-TR" dirty="0"/>
          </a:p>
        </p:txBody>
      </p:sp>
      <p:pic>
        <p:nvPicPr>
          <p:cNvPr id="5" name="Resim Yer Tutucusu 4">
            <a:extLst>
              <a:ext uri="{FF2B5EF4-FFF2-40B4-BE49-F238E27FC236}">
                <a16:creationId xmlns:a16="http://schemas.microsoft.com/office/drawing/2014/main" id="{4D300D71-76C5-420A-95EF-1B0A82B8BA27}"/>
              </a:ext>
            </a:extLst>
          </p:cNvPr>
          <p:cNvPicPr>
            <a:picLocks noGrp="1" noChangeAspect="1"/>
          </p:cNvPicPr>
          <p:nvPr>
            <p:ph type="pic" idx="1"/>
          </p:nvPr>
        </p:nvPicPr>
        <p:blipFill>
          <a:blip r:embed="rId4"/>
          <a:srcRect l="32009" r="32009"/>
          <a:stretch>
            <a:fillRect/>
          </a:stretch>
        </p:blipFill>
        <p:spPr/>
      </p:pic>
    </p:spTree>
    <p:extLst>
      <p:ext uri="{BB962C8B-B14F-4D97-AF65-F5344CB8AC3E}">
        <p14:creationId xmlns:p14="http://schemas.microsoft.com/office/powerpoint/2010/main" val="1354783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91420" y="0"/>
            <a:ext cx="12191980" cy="6857990"/>
          </a:xfrm>
          <a:prstGeom prst="rect">
            <a:avLst/>
          </a:prstGeom>
        </p:spPr>
      </p:pic>
      <p:sp>
        <p:nvSpPr>
          <p:cNvPr id="11" name="Başlık 10">
            <a:extLst>
              <a:ext uri="{FF2B5EF4-FFF2-40B4-BE49-F238E27FC236}">
                <a16:creationId xmlns:a16="http://schemas.microsoft.com/office/drawing/2014/main" id="{AC0B685E-F4A6-4E8A-BE87-5AB6FEBB1689}"/>
              </a:ext>
            </a:extLst>
          </p:cNvPr>
          <p:cNvSpPr>
            <a:spLocks noGrp="1"/>
          </p:cNvSpPr>
          <p:nvPr>
            <p:ph type="title"/>
          </p:nvPr>
        </p:nvSpPr>
        <p:spPr>
          <a:xfrm>
            <a:off x="572494" y="882595"/>
            <a:ext cx="4731027" cy="2495873"/>
          </a:xfrm>
        </p:spPr>
        <p:txBody>
          <a:bodyPr/>
          <a:lstStyle/>
          <a:p>
            <a:r>
              <a:rPr lang="tr-TR" b="1" dirty="0" err="1"/>
              <a:t>Devamı:Bir</a:t>
            </a:r>
            <a:r>
              <a:rPr lang="tr-TR" b="1" dirty="0"/>
              <a:t> cerrahi </a:t>
            </a:r>
            <a:r>
              <a:rPr lang="tr-TR" b="1" dirty="0" err="1"/>
              <a:t>navigasyon</a:t>
            </a:r>
            <a:r>
              <a:rPr lang="tr-TR" b="1" dirty="0"/>
              <a:t> sisteminde artırılmış gerçekliğe dayalı sanal ve gerçek kayıt teknolojisinin optimizasyonu.</a:t>
            </a:r>
            <a:br>
              <a:rPr lang="tr-TR" b="1" dirty="0"/>
            </a:br>
            <a:endParaRPr lang="tr-TR" dirty="0"/>
          </a:p>
        </p:txBody>
      </p:sp>
      <p:pic>
        <p:nvPicPr>
          <p:cNvPr id="5" name="Resim Yer Tutucusu 4">
            <a:extLst>
              <a:ext uri="{FF2B5EF4-FFF2-40B4-BE49-F238E27FC236}">
                <a16:creationId xmlns:a16="http://schemas.microsoft.com/office/drawing/2014/main" id="{BF5EC2B5-865E-4AD5-82BF-1646CD3F6781}"/>
              </a:ext>
            </a:extLst>
          </p:cNvPr>
          <p:cNvPicPr>
            <a:picLocks noGrp="1" noChangeAspect="1"/>
          </p:cNvPicPr>
          <p:nvPr>
            <p:ph type="pic" idx="1"/>
          </p:nvPr>
        </p:nvPicPr>
        <p:blipFill>
          <a:blip r:embed="rId4"/>
          <a:srcRect l="29777" r="29777"/>
          <a:stretch>
            <a:fillRect/>
          </a:stretch>
        </p:blipFill>
        <p:spPr/>
      </p:pic>
    </p:spTree>
    <p:extLst>
      <p:ext uri="{BB962C8B-B14F-4D97-AF65-F5344CB8AC3E}">
        <p14:creationId xmlns:p14="http://schemas.microsoft.com/office/powerpoint/2010/main" val="23726627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91420" y="0"/>
            <a:ext cx="12191980" cy="6857990"/>
          </a:xfrm>
          <a:prstGeom prst="rect">
            <a:avLst/>
          </a:prstGeom>
        </p:spPr>
      </p:pic>
      <p:sp>
        <p:nvSpPr>
          <p:cNvPr id="3" name="Alt Başlık 2">
            <a:extLst>
              <a:ext uri="{FF2B5EF4-FFF2-40B4-BE49-F238E27FC236}">
                <a16:creationId xmlns:a16="http://schemas.microsoft.com/office/drawing/2014/main" id="{74B4D8F8-4E82-4BDB-B682-C4008F4B24EF}"/>
              </a:ext>
            </a:extLst>
          </p:cNvPr>
          <p:cNvSpPr>
            <a:spLocks noGrp="1"/>
          </p:cNvSpPr>
          <p:nvPr>
            <p:ph type="body" sz="half" idx="2"/>
          </p:nvPr>
        </p:nvSpPr>
        <p:spPr/>
        <p:txBody>
          <a:bodyPr rtlCol="0">
            <a:normAutofit/>
          </a:bodyPr>
          <a:lstStyle/>
          <a:p>
            <a:r>
              <a:rPr lang="tr-TR" dirty="0" err="1"/>
              <a:t>Vektörel</a:t>
            </a:r>
            <a:r>
              <a:rPr lang="tr-TR" dirty="0"/>
              <a:t> olarak Gösterim</a:t>
            </a:r>
          </a:p>
        </p:txBody>
      </p:sp>
      <p:sp>
        <p:nvSpPr>
          <p:cNvPr id="11" name="Başlık 10">
            <a:extLst>
              <a:ext uri="{FF2B5EF4-FFF2-40B4-BE49-F238E27FC236}">
                <a16:creationId xmlns:a16="http://schemas.microsoft.com/office/drawing/2014/main" id="{AC0B685E-F4A6-4E8A-BE87-5AB6FEBB1689}"/>
              </a:ext>
            </a:extLst>
          </p:cNvPr>
          <p:cNvSpPr>
            <a:spLocks noGrp="1"/>
          </p:cNvSpPr>
          <p:nvPr>
            <p:ph type="title"/>
          </p:nvPr>
        </p:nvSpPr>
        <p:spPr>
          <a:xfrm>
            <a:off x="564543" y="1184431"/>
            <a:ext cx="4738978" cy="2194037"/>
          </a:xfrm>
        </p:spPr>
        <p:txBody>
          <a:bodyPr/>
          <a:lstStyle/>
          <a:p>
            <a:r>
              <a:rPr lang="tr-TR" b="1" dirty="0" err="1"/>
              <a:t>Devamı:Bir</a:t>
            </a:r>
            <a:r>
              <a:rPr lang="tr-TR" b="1" dirty="0"/>
              <a:t> cerrahi </a:t>
            </a:r>
            <a:r>
              <a:rPr lang="tr-TR" b="1" dirty="0" err="1"/>
              <a:t>navigasyon</a:t>
            </a:r>
            <a:r>
              <a:rPr lang="tr-TR" b="1" dirty="0"/>
              <a:t> sisteminde artırılmış gerçekliğe dayalı sanal ve gerçek kayıt teknolojisinin optimizasyonu.</a:t>
            </a:r>
            <a:br>
              <a:rPr lang="tr-TR" b="1" dirty="0"/>
            </a:br>
            <a:endParaRPr lang="tr-TR" dirty="0"/>
          </a:p>
        </p:txBody>
      </p:sp>
      <p:pic>
        <p:nvPicPr>
          <p:cNvPr id="8" name="Resim Yer Tutucusu 7">
            <a:extLst>
              <a:ext uri="{FF2B5EF4-FFF2-40B4-BE49-F238E27FC236}">
                <a16:creationId xmlns:a16="http://schemas.microsoft.com/office/drawing/2014/main" id="{5DDC1480-B2EF-47E9-A62B-C64E14AE6D18}"/>
              </a:ext>
            </a:extLst>
          </p:cNvPr>
          <p:cNvPicPr>
            <a:picLocks noGrp="1" noChangeAspect="1"/>
          </p:cNvPicPr>
          <p:nvPr>
            <p:ph type="pic" idx="1"/>
          </p:nvPr>
        </p:nvPicPr>
        <p:blipFill>
          <a:blip r:embed="rId4"/>
          <a:srcRect l="18221" r="18221"/>
          <a:stretch>
            <a:fillRect/>
          </a:stretch>
        </p:blipFill>
        <p:spPr/>
      </p:pic>
    </p:spTree>
    <p:extLst>
      <p:ext uri="{BB962C8B-B14F-4D97-AF65-F5344CB8AC3E}">
        <p14:creationId xmlns:p14="http://schemas.microsoft.com/office/powerpoint/2010/main" val="16794876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91420" y="0"/>
            <a:ext cx="12191980" cy="6857990"/>
          </a:xfrm>
          <a:prstGeom prst="rect">
            <a:avLst/>
          </a:prstGeom>
        </p:spPr>
      </p:pic>
      <p:sp>
        <p:nvSpPr>
          <p:cNvPr id="3" name="Alt Başlık 2">
            <a:extLst>
              <a:ext uri="{FF2B5EF4-FFF2-40B4-BE49-F238E27FC236}">
                <a16:creationId xmlns:a16="http://schemas.microsoft.com/office/drawing/2014/main" id="{74B4D8F8-4E82-4BDB-B682-C4008F4B24EF}"/>
              </a:ext>
            </a:extLst>
          </p:cNvPr>
          <p:cNvSpPr>
            <a:spLocks noGrp="1"/>
          </p:cNvSpPr>
          <p:nvPr>
            <p:ph type="body" sz="half" idx="2"/>
          </p:nvPr>
        </p:nvSpPr>
        <p:spPr/>
        <p:txBody>
          <a:bodyPr rtlCol="0">
            <a:normAutofit/>
          </a:bodyPr>
          <a:lstStyle/>
          <a:p>
            <a:r>
              <a:rPr lang="tr-TR" dirty="0"/>
              <a:t>Kullanılan Makine</a:t>
            </a:r>
          </a:p>
        </p:txBody>
      </p:sp>
      <p:sp>
        <p:nvSpPr>
          <p:cNvPr id="11" name="Başlık 10">
            <a:extLst>
              <a:ext uri="{FF2B5EF4-FFF2-40B4-BE49-F238E27FC236}">
                <a16:creationId xmlns:a16="http://schemas.microsoft.com/office/drawing/2014/main" id="{AC0B685E-F4A6-4E8A-BE87-5AB6FEBB1689}"/>
              </a:ext>
            </a:extLst>
          </p:cNvPr>
          <p:cNvSpPr>
            <a:spLocks noGrp="1"/>
          </p:cNvSpPr>
          <p:nvPr>
            <p:ph type="title"/>
          </p:nvPr>
        </p:nvSpPr>
        <p:spPr>
          <a:xfrm>
            <a:off x="477078" y="1296063"/>
            <a:ext cx="4826443" cy="2082405"/>
          </a:xfrm>
        </p:spPr>
        <p:txBody>
          <a:bodyPr/>
          <a:lstStyle/>
          <a:p>
            <a:r>
              <a:rPr lang="tr-TR" b="1" dirty="0" err="1"/>
              <a:t>Devamı:Bir</a:t>
            </a:r>
            <a:r>
              <a:rPr lang="tr-TR" b="1" dirty="0"/>
              <a:t> cerrahi </a:t>
            </a:r>
            <a:r>
              <a:rPr lang="tr-TR" b="1" dirty="0" err="1"/>
              <a:t>navigasyon</a:t>
            </a:r>
            <a:r>
              <a:rPr lang="tr-TR" b="1" dirty="0"/>
              <a:t> sisteminde artırılmış gerçekliğe dayalı sanal ve gerçek kayıt teknolojisinin optimizasyonu.</a:t>
            </a:r>
            <a:br>
              <a:rPr lang="tr-TR" b="1" dirty="0"/>
            </a:br>
            <a:endParaRPr lang="tr-TR" dirty="0"/>
          </a:p>
        </p:txBody>
      </p:sp>
      <p:pic>
        <p:nvPicPr>
          <p:cNvPr id="5" name="Resim Yer Tutucusu 4">
            <a:extLst>
              <a:ext uri="{FF2B5EF4-FFF2-40B4-BE49-F238E27FC236}">
                <a16:creationId xmlns:a16="http://schemas.microsoft.com/office/drawing/2014/main" id="{BED84AA2-D0AA-44F2-B88D-1C709E5CFBC9}"/>
              </a:ext>
            </a:extLst>
          </p:cNvPr>
          <p:cNvPicPr>
            <a:picLocks noGrp="1" noChangeAspect="1"/>
          </p:cNvPicPr>
          <p:nvPr>
            <p:ph type="pic" idx="1"/>
          </p:nvPr>
        </p:nvPicPr>
        <p:blipFill>
          <a:blip r:embed="rId4"/>
          <a:srcRect l="32009" r="32009"/>
          <a:stretch>
            <a:fillRect/>
          </a:stretch>
        </p:blipFill>
        <p:spPr/>
      </p:pic>
    </p:spTree>
    <p:extLst>
      <p:ext uri="{BB962C8B-B14F-4D97-AF65-F5344CB8AC3E}">
        <p14:creationId xmlns:p14="http://schemas.microsoft.com/office/powerpoint/2010/main" val="1033381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91420" y="0"/>
            <a:ext cx="12191980" cy="6857990"/>
          </a:xfrm>
          <a:prstGeom prst="rect">
            <a:avLst/>
          </a:prstGeom>
        </p:spPr>
      </p:pic>
      <p:sp>
        <p:nvSpPr>
          <p:cNvPr id="3" name="Alt Başlık 2">
            <a:extLst>
              <a:ext uri="{FF2B5EF4-FFF2-40B4-BE49-F238E27FC236}">
                <a16:creationId xmlns:a16="http://schemas.microsoft.com/office/drawing/2014/main" id="{74B4D8F8-4E82-4BDB-B682-C4008F4B24EF}"/>
              </a:ext>
            </a:extLst>
          </p:cNvPr>
          <p:cNvSpPr>
            <a:spLocks noGrp="1"/>
          </p:cNvSpPr>
          <p:nvPr>
            <p:ph type="body" sz="half" idx="2"/>
          </p:nvPr>
        </p:nvSpPr>
        <p:spPr/>
        <p:txBody>
          <a:bodyPr rtlCol="0">
            <a:normAutofit/>
          </a:bodyPr>
          <a:lstStyle/>
          <a:p>
            <a:endParaRPr lang="tr-TR" dirty="0"/>
          </a:p>
        </p:txBody>
      </p:sp>
      <p:sp>
        <p:nvSpPr>
          <p:cNvPr id="11" name="Başlık 10">
            <a:extLst>
              <a:ext uri="{FF2B5EF4-FFF2-40B4-BE49-F238E27FC236}">
                <a16:creationId xmlns:a16="http://schemas.microsoft.com/office/drawing/2014/main" id="{AC0B685E-F4A6-4E8A-BE87-5AB6FEBB1689}"/>
              </a:ext>
            </a:extLst>
          </p:cNvPr>
          <p:cNvSpPr>
            <a:spLocks noGrp="1"/>
          </p:cNvSpPr>
          <p:nvPr>
            <p:ph type="title"/>
          </p:nvPr>
        </p:nvSpPr>
        <p:spPr/>
        <p:txBody>
          <a:bodyPr/>
          <a:lstStyle/>
          <a:p>
            <a:endParaRPr lang="tr-TR" dirty="0"/>
          </a:p>
        </p:txBody>
      </p:sp>
      <p:pic>
        <p:nvPicPr>
          <p:cNvPr id="8" name="Resim Yer Tutucusu 7">
            <a:extLst>
              <a:ext uri="{FF2B5EF4-FFF2-40B4-BE49-F238E27FC236}">
                <a16:creationId xmlns:a16="http://schemas.microsoft.com/office/drawing/2014/main" id="{16CD1F53-13CE-44B8-B0AB-E1528DC66601}"/>
              </a:ext>
            </a:extLst>
          </p:cNvPr>
          <p:cNvPicPr>
            <a:picLocks noGrp="1" noChangeAspect="1"/>
          </p:cNvPicPr>
          <p:nvPr>
            <p:ph type="pic" idx="1"/>
          </p:nvPr>
        </p:nvPicPr>
        <p:blipFill>
          <a:blip r:embed="rId4"/>
          <a:srcRect l="26642" r="26642"/>
          <a:stretch>
            <a:fillRect/>
          </a:stretch>
        </p:blipFill>
        <p:spPr>
          <a:xfrm>
            <a:off x="-91419" y="0"/>
            <a:ext cx="12289516"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994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0"/>
            <a:ext cx="12403326" cy="6976872"/>
          </a:xfrm>
          <a:prstGeom prst="rect">
            <a:avLst/>
          </a:prstGeom>
        </p:spPr>
      </p:pic>
      <p:sp>
        <p:nvSpPr>
          <p:cNvPr id="2" name="Başlık 1">
            <a:extLst>
              <a:ext uri="{FF2B5EF4-FFF2-40B4-BE49-F238E27FC236}">
                <a16:creationId xmlns:a16="http://schemas.microsoft.com/office/drawing/2014/main" id="{646D0423-92ED-41A8-B13E-ED2A99FC380C}"/>
              </a:ext>
            </a:extLst>
          </p:cNvPr>
          <p:cNvSpPr>
            <a:spLocks noGrp="1"/>
          </p:cNvSpPr>
          <p:nvPr>
            <p:ph type="ctrTitle"/>
          </p:nvPr>
        </p:nvSpPr>
        <p:spPr>
          <a:xfrm>
            <a:off x="1493520" y="1527209"/>
            <a:ext cx="9098280" cy="2505455"/>
          </a:xfrm>
          <a:solidFill>
            <a:schemeClr val="bg1">
              <a:alpha val="60000"/>
            </a:schemeClr>
          </a:solidFill>
          <a:ln w="38100" cap="sq">
            <a:solidFill>
              <a:schemeClr val="tx1"/>
            </a:solidFill>
            <a:miter lim="800000"/>
          </a:ln>
        </p:spPr>
        <p:txBody>
          <a:bodyPr rtlCol="0" anchor="ctr">
            <a:normAutofit fontScale="90000"/>
          </a:bodyPr>
          <a:lstStyle/>
          <a:p>
            <a:r>
              <a:rPr lang="tr-TR" b="1" dirty="0">
                <a:solidFill>
                  <a:schemeClr val="tx1"/>
                </a:solidFill>
              </a:rPr>
              <a:t>X-Işını Koroner </a:t>
            </a:r>
            <a:r>
              <a:rPr lang="tr-TR" b="1" dirty="0" err="1">
                <a:solidFill>
                  <a:schemeClr val="tx1"/>
                </a:solidFill>
              </a:rPr>
              <a:t>Anjiyogramlarının</a:t>
            </a:r>
            <a:r>
              <a:rPr lang="tr-TR" b="1" dirty="0">
                <a:solidFill>
                  <a:schemeClr val="tx1"/>
                </a:solidFill>
              </a:rPr>
              <a:t> </a:t>
            </a:r>
            <a:r>
              <a:rPr lang="tr-TR" b="1" dirty="0" err="1">
                <a:solidFill>
                  <a:schemeClr val="tx1"/>
                </a:solidFill>
              </a:rPr>
              <a:t>Segmentasyonu</a:t>
            </a:r>
            <a:r>
              <a:rPr lang="tr-TR" b="1" dirty="0">
                <a:solidFill>
                  <a:schemeClr val="tx1"/>
                </a:solidFill>
              </a:rPr>
              <a:t> için Sinir Ağlarını Kullanan Yeni Çok Ölçekli Gauss Uyumlu Filtre</a:t>
            </a:r>
            <a:br>
              <a:rPr lang="tr-TR" b="1" dirty="0"/>
            </a:br>
            <a:endParaRPr lang="tr-TR" dirty="0">
              <a:solidFill>
                <a:schemeClr val="tx1"/>
              </a:solidFill>
            </a:endParaRPr>
          </a:p>
        </p:txBody>
      </p:sp>
      <p:sp>
        <p:nvSpPr>
          <p:cNvPr id="3" name="Alt Başlık 2">
            <a:extLst>
              <a:ext uri="{FF2B5EF4-FFF2-40B4-BE49-F238E27FC236}">
                <a16:creationId xmlns:a16="http://schemas.microsoft.com/office/drawing/2014/main" id="{74B4D8F8-4E82-4BDB-B682-C4008F4B24EF}"/>
              </a:ext>
            </a:extLst>
          </p:cNvPr>
          <p:cNvSpPr>
            <a:spLocks noGrp="1"/>
          </p:cNvSpPr>
          <p:nvPr>
            <p:ph type="subTitle" idx="1"/>
          </p:nvPr>
        </p:nvSpPr>
        <p:spPr>
          <a:xfrm>
            <a:off x="1600200" y="4352544"/>
            <a:ext cx="9098280" cy="2505456"/>
          </a:xfrm>
        </p:spPr>
        <p:txBody>
          <a:bodyPr rtlCol="0">
            <a:normAutofit/>
          </a:bodyPr>
          <a:lstStyle/>
          <a:p>
            <a:pPr rtl="0"/>
            <a:endParaRPr lang="tr-TR" dirty="0">
              <a:solidFill>
                <a:srgbClr val="FFFFFF"/>
              </a:solidFill>
            </a:endParaRPr>
          </a:p>
          <a:p>
            <a:pPr rtl="0"/>
            <a:endParaRPr lang="tr-TR" dirty="0">
              <a:solidFill>
                <a:srgbClr val="FFFFFF"/>
              </a:solidFill>
            </a:endParaRPr>
          </a:p>
        </p:txBody>
      </p:sp>
      <p:sp>
        <p:nvSpPr>
          <p:cNvPr id="5" name="Dikdörtgen 4">
            <a:extLst>
              <a:ext uri="{FF2B5EF4-FFF2-40B4-BE49-F238E27FC236}">
                <a16:creationId xmlns:a16="http://schemas.microsoft.com/office/drawing/2014/main" id="{41809470-0BEC-41F1-A523-22CDF847E581}"/>
              </a:ext>
            </a:extLst>
          </p:cNvPr>
          <p:cNvSpPr/>
          <p:nvPr/>
        </p:nvSpPr>
        <p:spPr>
          <a:xfrm>
            <a:off x="1493520" y="4137102"/>
            <a:ext cx="9098280" cy="1200329"/>
          </a:xfrm>
          <a:prstGeom prst="rect">
            <a:avLst/>
          </a:prstGeom>
        </p:spPr>
        <p:txBody>
          <a:bodyPr wrap="square">
            <a:spAutoFit/>
          </a:bodyPr>
          <a:lstStyle/>
          <a:p>
            <a:endParaRPr lang="tr-TR" dirty="0">
              <a:solidFill>
                <a:srgbClr val="000000"/>
              </a:solidFill>
              <a:latin typeface="STIXGeneral-Regular"/>
            </a:endParaRPr>
          </a:p>
          <a:p>
            <a:r>
              <a:rPr lang="tr-TR" dirty="0">
                <a:latin typeface="STIXGeneral-Regular"/>
              </a:rPr>
              <a:t>      Tıp: Koroner Damar Tespiti</a:t>
            </a:r>
          </a:p>
          <a:p>
            <a:endParaRPr lang="tr-TR" dirty="0">
              <a:solidFill>
                <a:srgbClr val="000000"/>
              </a:solidFill>
              <a:latin typeface="STIXGeneral-Regular"/>
            </a:endParaRPr>
          </a:p>
          <a:p>
            <a:r>
              <a:rPr lang="tr-TR" dirty="0">
                <a:solidFill>
                  <a:srgbClr val="000000"/>
                </a:solidFill>
                <a:latin typeface="STIXGeneral-Regular"/>
              </a:rPr>
              <a:t>      </a:t>
            </a:r>
            <a:r>
              <a:rPr lang="tr-TR" dirty="0">
                <a:latin typeface="STIXGeneral-Regular"/>
              </a:rPr>
              <a:t>Yapay Zeka: Gauss filtre</a:t>
            </a:r>
            <a:endParaRPr lang="tr-TR" dirty="0"/>
          </a:p>
        </p:txBody>
      </p:sp>
    </p:spTree>
    <p:extLst>
      <p:ext uri="{BB962C8B-B14F-4D97-AF65-F5344CB8AC3E}">
        <p14:creationId xmlns:p14="http://schemas.microsoft.com/office/powerpoint/2010/main" val="3304296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pic>
        <p:nvPicPr>
          <p:cNvPr id="5" name="Resim 4">
            <a:extLst>
              <a:ext uri="{FF2B5EF4-FFF2-40B4-BE49-F238E27FC236}">
                <a16:creationId xmlns:a16="http://schemas.microsoft.com/office/drawing/2014/main" id="{2D26ED73-66E9-47CE-B826-3EBEB54C21CF}"/>
              </a:ext>
            </a:extLst>
          </p:cNvPr>
          <p:cNvPicPr>
            <a:picLocks noChangeAspect="1"/>
          </p:cNvPicPr>
          <p:nvPr/>
        </p:nvPicPr>
        <p:blipFill>
          <a:blip r:embed="rId4"/>
          <a:stretch>
            <a:fillRect/>
          </a:stretch>
        </p:blipFill>
        <p:spPr>
          <a:xfrm>
            <a:off x="3219440" y="1781175"/>
            <a:ext cx="5753100" cy="3295650"/>
          </a:xfrm>
          <a:prstGeom prst="rect">
            <a:avLst/>
          </a:prstGeom>
        </p:spPr>
      </p:pic>
    </p:spTree>
    <p:extLst>
      <p:ext uri="{BB962C8B-B14F-4D97-AF65-F5344CB8AC3E}">
        <p14:creationId xmlns:p14="http://schemas.microsoft.com/office/powerpoint/2010/main" val="1213587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sim 5" descr="Dünya’nın uydu görünümü">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0" y="118882"/>
            <a:ext cx="12191980" cy="6857990"/>
          </a:xfrm>
          <a:prstGeom prst="rect">
            <a:avLst/>
          </a:prstGeom>
        </p:spPr>
      </p:pic>
      <p:pic>
        <p:nvPicPr>
          <p:cNvPr id="4" name="Resim 3">
            <a:extLst>
              <a:ext uri="{FF2B5EF4-FFF2-40B4-BE49-F238E27FC236}">
                <a16:creationId xmlns:a16="http://schemas.microsoft.com/office/drawing/2014/main" id="{130C76EB-21CE-4051-BE40-90565DEA556C}"/>
              </a:ext>
            </a:extLst>
          </p:cNvPr>
          <p:cNvPicPr>
            <a:picLocks noChangeAspect="1"/>
          </p:cNvPicPr>
          <p:nvPr/>
        </p:nvPicPr>
        <p:blipFill>
          <a:blip r:embed="rId4"/>
          <a:stretch>
            <a:fillRect/>
          </a:stretch>
        </p:blipFill>
        <p:spPr>
          <a:xfrm>
            <a:off x="3367668" y="1163508"/>
            <a:ext cx="5620214" cy="4958511"/>
          </a:xfrm>
          <a:prstGeom prst="rect">
            <a:avLst/>
          </a:prstGeom>
        </p:spPr>
      </p:pic>
    </p:spTree>
    <p:extLst>
      <p:ext uri="{BB962C8B-B14F-4D97-AF65-F5344CB8AC3E}">
        <p14:creationId xmlns:p14="http://schemas.microsoft.com/office/powerpoint/2010/main" val="1065323433"/>
      </p:ext>
    </p:extLst>
  </p:cSld>
  <p:clrMapOvr>
    <a:masterClrMapping/>
  </p:clrMapOvr>
</p:sld>
</file>

<file path=ppt/theme/theme1.xml><?xml version="1.0" encoding="utf-8"?>
<a:theme xmlns:a="http://schemas.openxmlformats.org/drawingml/2006/main" name="Paket">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7334_TF56596226.potx" id="{AE9F9929-D86A-438C-93BD-0BA9AF492114}" vid="{98ACC36A-CDE5-4CE4-A584-A1153A899D32}"/>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3.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tf56596226 (1)</Template>
  <TotalTime>0</TotalTime>
  <Words>1988</Words>
  <Application>Microsoft Macintosh PowerPoint</Application>
  <PresentationFormat>Geniş ekran</PresentationFormat>
  <Paragraphs>176</Paragraphs>
  <Slides>56</Slides>
  <Notes>56</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56</vt:i4>
      </vt:variant>
    </vt:vector>
  </HeadingPairs>
  <TitlesOfParts>
    <vt:vector size="62" baseType="lpstr">
      <vt:lpstr>Arial</vt:lpstr>
      <vt:lpstr>Calibri</vt:lpstr>
      <vt:lpstr>Gill Sans MT</vt:lpstr>
      <vt:lpstr>STIXGeneral-Regular</vt:lpstr>
      <vt:lpstr>Times New Roman</vt:lpstr>
      <vt:lpstr>Paket</vt:lpstr>
      <vt:lpstr>Yapay zeka ve alt dallarının tıp alanında kullanımı</vt:lpstr>
      <vt:lpstr>    Tıbbi yapay zeka (tıbbi AI) esas olarak klinik teşhisleri yapmak   ve tedavileri önermek için bilgisayar tekniklerini kullanır.           Yapay zeka, bir veri kümesindeki anlamlı ilişkileri tespit etme   yeteneğine sahiptir ve birçok klinik durumda sonuçları teşhis   etmek, tedavi etmek ve tahmin etmek için yaygın olarak   kullanılmaktadır. </vt:lpstr>
      <vt:lpstr>PowerPoint Sunusu</vt:lpstr>
      <vt:lpstr>PowerPoint Sunusu</vt:lpstr>
      <vt:lpstr>PowerPoint Sunusu</vt:lpstr>
      <vt:lpstr>PowerPoint Sunusu</vt:lpstr>
      <vt:lpstr>X-Işını Koroner Anjiyogramlarının Segmentasyonu için Sinir Ağlarını Kullanan Yeni Çok Ölçekli Gauss Uyumlu Filtre </vt:lpstr>
      <vt:lpstr>PowerPoint Sunusu</vt:lpstr>
      <vt:lpstr>PowerPoint Sunusu</vt:lpstr>
      <vt:lpstr>Lokal İkili Desen ve Destek Vektör Makinesi Kullanılarak Göğüs Röntgeni Görüntüleri İçin Etkili Pnömotoraks Tespiti </vt:lpstr>
      <vt:lpstr>PowerPoint Sunusu</vt:lpstr>
      <vt:lpstr>PowerPoint Sunusu</vt:lpstr>
      <vt:lpstr>PowerPoint Sunusu</vt:lpstr>
      <vt:lpstr>  Derin Basamaklı Sinir Ağı Kullanılarak MRG Görüntülerinden Beyin Gliomalarının Otomatik Semantik Segmentasyonu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Göz İzleme Verilerini ve Konvolüsyonel Sinir Ağlarını Kullanarak Şaşılık Tanıma </vt:lpstr>
      <vt:lpstr>PowerPoint Sunusu</vt:lpstr>
      <vt:lpstr>PowerPoint Sunusu</vt:lpstr>
      <vt:lpstr>PowerPoint Sunusu</vt:lpstr>
      <vt:lpstr>PowerPoint Sunusu</vt:lpstr>
      <vt:lpstr>PowerPoint Sunusu</vt:lpstr>
      <vt:lpstr>Meme MRG 3D Tümör Segmentasyonu için 3D Şekil Ağırlıklı Seviye Set Yöntemi </vt:lpstr>
      <vt:lpstr>PowerPoint Sunusu</vt:lpstr>
      <vt:lpstr>PowerPoint Sunusu</vt:lpstr>
      <vt:lpstr>PowerPoint Sunusu</vt:lpstr>
      <vt:lpstr>PowerPoint Sunusu</vt:lpstr>
      <vt:lpstr>PowerPoint Sunusu</vt:lpstr>
      <vt:lpstr>PowerPoint Sunusu</vt:lpstr>
      <vt:lpstr>PowerPoint Sunusu</vt:lpstr>
      <vt:lpstr> Çok parametrik MRI histogramı ve doku özelliklerini kullanarak makine öğrenimi tabanlı glioma derecelendirme sistemini optimize etme </vt:lpstr>
      <vt:lpstr>Devamı:Tümör verilerinin grafiksel gösterimi</vt:lpstr>
      <vt:lpstr>Devamı:Tümör verilerinin histogram ile analiz edilmesi</vt:lpstr>
      <vt:lpstr>Prostat kanserinin otomatik sınıflandırılması Multiparametrik manyetik rezonans görüntülerinden Gleason skorları </vt:lpstr>
      <vt:lpstr>MRI özelliklerini içeren meme kanseri moleküler alt tip sınıflandırıcı </vt:lpstr>
      <vt:lpstr>Hızlı dinamik kontrastlı meme MRG için değişken uzaysal çözünürlük üç boyutlu Dixon dizisi</vt:lpstr>
      <vt:lpstr>Plastik ve Rekonstrüktif Cerrahide Robotiklerin Rolü - Başlangıçtan Geleceğe Sistematik Bir Gözden Geçirme. </vt:lpstr>
      <vt:lpstr>EEG tarafından ortaya konulduğu üzere motor performansının iyileştirilmesinde sanal gerçekliğin rolü: randomize bir klinik çalışma </vt:lpstr>
      <vt:lpstr>Tıp:Sanal Gerçeklik ile nöron keşfi </vt:lpstr>
      <vt:lpstr>Devamı: Yapay Zeka:Kronik hemiparezi olan hastalarda robotik rehabilitasyon VR ile kombine edilerek yürüyüş ve denge Bulguları</vt:lpstr>
      <vt:lpstr>CAD / CAM implant cerrahi kılavuzları: metal manşon / osteotomi matkap kombinasyonunun özelliklerine bağlı olarak implant konumlandırmasında maksimum hatalar </vt:lpstr>
      <vt:lpstr>Devamı:CAD / CAM implant cerrahi kılavuzları: metal manşon / osteotomi matkap kombinasyonunun özelliklerine bağlı olarak implant konumlandırmasında maksimum hatalar. </vt:lpstr>
      <vt:lpstr>Bir cerrahi navigasyon sisteminde artırılmış gerçekliğe dayalı sanal ve gerçek kayıt teknolojisinin optimizasyonu </vt:lpstr>
      <vt:lpstr>Devamı:Bir cerrahi navigasyon sisteminde artırılmış gerçekliğe dayalı sanal ve gerçek kayıt teknolojisinin optimizasyonu. </vt:lpstr>
      <vt:lpstr>Devamı:Bir cerrahi navigasyon sisteminde artırılmış gerçekliğe dayalı sanal ve gerçek kayıt teknolojisinin optimizasyonu. </vt:lpstr>
      <vt:lpstr>Devamı:Bir cerrahi navigasyon sisteminde artırılmış gerçekliğe dayalı sanal ve gerçek kayıt teknolojisinin optimizasyonu. </vt:lpstr>
      <vt:lpstr>Devamı:Bir cerrahi navigasyon sisteminde artırılmış gerçekliğe dayalı sanal ve gerçek kayıt teknolojisinin optimizasyonu. </vt:lpstr>
      <vt:lpstr>Devamı:Bir cerrahi navigasyon sisteminde artırılmış gerçekliğe dayalı sanal ve gerçek kayıt teknolojisinin optimizasyonu.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2020-03-11T20:34:53Z</dcterms:created>
  <dcterms:modified xsi:type="dcterms:W3CDTF">2020-08-11T18:37:16Z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